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3"/>
  </p:sldMasterIdLst>
  <p:notesMasterIdLst>
    <p:notesMasterId r:id="rId8"/>
  </p:notesMasterIdLst>
  <p:handoutMasterIdLst>
    <p:handoutMasterId r:id="rId9"/>
  </p:handoutMasterIdLst>
  <p:sldIdLst>
    <p:sldId id="367" r:id="rId4"/>
    <p:sldId id="375" r:id="rId5"/>
    <p:sldId id="377" r:id="rId6"/>
    <p:sldId id="378" r:id="rId7"/>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98" userDrawn="1">
          <p15:clr>
            <a:srgbClr val="A4A3A4"/>
          </p15:clr>
        </p15:guide>
        <p15:guide id="2" pos="87" userDrawn="1">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D6EC"/>
    <a:srgbClr val="FFFFFF"/>
    <a:srgbClr val="FFBE3C"/>
    <a:srgbClr val="FF5A00"/>
    <a:srgbClr val="0098D0"/>
    <a:srgbClr val="0064C8"/>
    <a:srgbClr val="B197D3"/>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20" d="100"/>
          <a:sy n="120" d="100"/>
        </p:scale>
        <p:origin x="600" y="-2772"/>
      </p:cViewPr>
      <p:guideLst>
        <p:guide orient="horz" pos="598"/>
        <p:guide pos="87"/>
      </p:guideLst>
    </p:cSldViewPr>
  </p:slideViewPr>
  <p:notesTextViewPr>
    <p:cViewPr>
      <p:scale>
        <a:sx n="1" d="1"/>
        <a:sy n="1" d="1"/>
      </p:scale>
      <p:origin x="0" y="0"/>
    </p:cViewPr>
  </p:notesTextViewPr>
  <p:notesViewPr>
    <p:cSldViewPr snapToGrid="0">
      <p:cViewPr>
        <p:scale>
          <a:sx n="1" d="2"/>
          <a:sy n="1" d="2"/>
        </p:scale>
        <p:origin x="0" y="0"/>
      </p:cViewPr>
      <p:guideLst>
        <p:guide orient="horz" pos="3108"/>
        <p:guide pos="21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handoutMaster" Target="handoutMasters/handoutMaster1.xml"/><Relationship Id="rId14" Type="http://schemas.microsoft.com/office/2018/10/relationships/authors" Targe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事業承継する際に、後継者への移行にかかる期間</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993-40EF-9475-E8FF224EFE17}"/>
              </c:ext>
            </c:extLst>
          </c:dPt>
          <c:dPt>
            <c:idx val="1"/>
            <c:bubble3D val="0"/>
            <c:spPr>
              <a:solidFill>
                <a:schemeClr val="tx2">
                  <a:lumMod val="20000"/>
                  <a:lumOff val="80000"/>
                </a:schemeClr>
              </a:solidFill>
              <a:ln w="19050">
                <a:solidFill>
                  <a:schemeClr val="lt1"/>
                </a:solidFill>
              </a:ln>
              <a:effectLst/>
            </c:spPr>
            <c:extLst>
              <c:ext xmlns:c16="http://schemas.microsoft.com/office/drawing/2014/chart" uri="{C3380CC4-5D6E-409C-BE32-E72D297353CC}">
                <c16:uniqueId val="{00000006-0993-40EF-9475-E8FF224EFE17}"/>
              </c:ext>
            </c:extLst>
          </c:dPt>
          <c:dPt>
            <c:idx val="2"/>
            <c:bubble3D val="0"/>
            <c:spPr>
              <a:solidFill>
                <a:srgbClr val="FF0000">
                  <a:alpha val="30000"/>
                </a:srgbClr>
              </a:solidFill>
              <a:ln w="19050">
                <a:solidFill>
                  <a:schemeClr val="lt1"/>
                </a:solidFill>
              </a:ln>
              <a:effectLst/>
            </c:spPr>
            <c:extLst>
              <c:ext xmlns:c16="http://schemas.microsoft.com/office/drawing/2014/chart" uri="{C3380CC4-5D6E-409C-BE32-E72D297353CC}">
                <c16:uniqueId val="{00000005-0993-40EF-9475-E8FF224EFE17}"/>
              </c:ext>
            </c:extLst>
          </c:dPt>
          <c:dPt>
            <c:idx val="3"/>
            <c:bubble3D val="0"/>
            <c:spPr>
              <a:solidFill>
                <a:srgbClr val="FF0000">
                  <a:alpha val="60000"/>
                </a:srgbClr>
              </a:solidFill>
              <a:ln w="19050">
                <a:solidFill>
                  <a:schemeClr val="lt1"/>
                </a:solidFill>
              </a:ln>
              <a:effectLst/>
            </c:spPr>
            <c:extLst>
              <c:ext xmlns:c16="http://schemas.microsoft.com/office/drawing/2014/chart" uri="{C3380CC4-5D6E-409C-BE32-E72D297353CC}">
                <c16:uniqueId val="{00000004-0993-40EF-9475-E8FF224EFE17}"/>
              </c:ext>
            </c:extLst>
          </c:dPt>
          <c:dPt>
            <c:idx val="4"/>
            <c:bubble3D val="0"/>
            <c:spPr>
              <a:solidFill>
                <a:srgbClr val="FF0000">
                  <a:alpha val="80000"/>
                </a:srgbClr>
              </a:solidFill>
              <a:ln w="19050">
                <a:solidFill>
                  <a:schemeClr val="lt1"/>
                </a:solidFill>
              </a:ln>
              <a:effectLst/>
            </c:spPr>
            <c:extLst>
              <c:ext xmlns:c16="http://schemas.microsoft.com/office/drawing/2014/chart" uri="{C3380CC4-5D6E-409C-BE32-E72D297353CC}">
                <c16:uniqueId val="{00000003-0993-40EF-9475-E8FF224EFE17}"/>
              </c:ext>
            </c:extLst>
          </c:dPt>
          <c:dPt>
            <c:idx val="5"/>
            <c:bubble3D val="0"/>
            <c:spPr>
              <a:solidFill>
                <a:schemeClr val="bg1">
                  <a:lumMod val="75000"/>
                </a:schemeClr>
              </a:solidFill>
              <a:ln w="19050">
                <a:solidFill>
                  <a:schemeClr val="lt1"/>
                </a:solidFill>
              </a:ln>
              <a:effectLst/>
            </c:spPr>
            <c:extLst>
              <c:ext xmlns:c16="http://schemas.microsoft.com/office/drawing/2014/chart" uri="{C3380CC4-5D6E-409C-BE32-E72D297353CC}">
                <c16:uniqueId val="{00000002-0993-40EF-9475-E8FF224EFE17}"/>
              </c:ext>
            </c:extLst>
          </c:dPt>
          <c:dLbls>
            <c:delete val="1"/>
          </c:dLbls>
          <c:cat>
            <c:strRef>
              <c:f>Sheet1!$A$2:$A$7</c:f>
              <c:strCache>
                <c:ptCount val="6"/>
                <c:pt idx="0">
                  <c:v>移行期間は必要としない</c:v>
                </c:pt>
                <c:pt idx="1">
                  <c:v>1~2年程度</c:v>
                </c:pt>
                <c:pt idx="2">
                  <c:v>3~5年程度</c:v>
                </c:pt>
                <c:pt idx="3">
                  <c:v>6~9年程度</c:v>
                </c:pt>
                <c:pt idx="4">
                  <c:v>10年以上</c:v>
                </c:pt>
                <c:pt idx="5">
                  <c:v>分からない</c:v>
                </c:pt>
              </c:strCache>
            </c:strRef>
          </c:cat>
          <c:val>
            <c:numRef>
              <c:f>Sheet1!$B$2:$B$7</c:f>
              <c:numCache>
                <c:formatCode>0.0%</c:formatCode>
                <c:ptCount val="6"/>
                <c:pt idx="0">
                  <c:v>8.8999999999999996E-2</c:v>
                </c:pt>
                <c:pt idx="1">
                  <c:v>0.113</c:v>
                </c:pt>
                <c:pt idx="2">
                  <c:v>0.26900000000000002</c:v>
                </c:pt>
                <c:pt idx="3">
                  <c:v>0.13800000000000001</c:v>
                </c:pt>
                <c:pt idx="4">
                  <c:v>0.112</c:v>
                </c:pt>
                <c:pt idx="5">
                  <c:v>0.27800000000000002</c:v>
                </c:pt>
              </c:numCache>
            </c:numRef>
          </c:val>
          <c:extLst>
            <c:ext xmlns:c16="http://schemas.microsoft.com/office/drawing/2014/chart" uri="{C3380CC4-5D6E-409C-BE32-E72D297353CC}">
              <c16:uniqueId val="{00000000-0993-40EF-9475-E8FF224EFE17}"/>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1082933262309602"/>
          <c:y val="6.5799850986913419E-2"/>
          <c:w val="0.37447477117698891"/>
          <c:h val="0.86839988661511136"/>
        </c:manualLayout>
      </c:layout>
      <c:overlay val="0"/>
      <c:spPr>
        <a:noFill/>
        <a:ln>
          <a:noFill/>
        </a:ln>
        <a:effectLst/>
      </c:spPr>
      <c:txPr>
        <a:bodyPr rot="0" spcFirstLastPara="1" vertOverflow="ellipsis" vert="horz" wrap="square" anchor="ctr" anchorCtr="1"/>
        <a:lstStyle/>
        <a:p>
          <a:pPr>
            <a:defRPr lang="ja-JP" sz="1050" b="0"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事業承継する際に、後継者への移行にかかる期間</c:v>
                </c:pt>
              </c:strCache>
            </c:strRef>
          </c:tx>
          <c:spPr>
            <a:noFill/>
          </c:spPr>
          <c:dPt>
            <c:idx val="0"/>
            <c:bubble3D val="0"/>
            <c:spPr>
              <a:solidFill>
                <a:schemeClr val="tx2">
                  <a:lumMod val="60000"/>
                  <a:lumOff val="40000"/>
                </a:schemeClr>
              </a:solidFill>
              <a:ln w="19050">
                <a:noFill/>
              </a:ln>
              <a:effectLst/>
            </c:spPr>
            <c:extLst>
              <c:ext xmlns:c16="http://schemas.microsoft.com/office/drawing/2014/chart" uri="{C3380CC4-5D6E-409C-BE32-E72D297353CC}">
                <c16:uniqueId val="{00000001-B110-4A8D-9AEC-FCC2026CF749}"/>
              </c:ext>
            </c:extLst>
          </c:dPt>
          <c:dPt>
            <c:idx val="1"/>
            <c:bubble3D val="0"/>
            <c:spPr>
              <a:solidFill>
                <a:schemeClr val="tx2">
                  <a:lumMod val="20000"/>
                  <a:lumOff val="80000"/>
                </a:schemeClr>
              </a:solidFill>
              <a:ln w="19050">
                <a:noFill/>
              </a:ln>
              <a:effectLst/>
            </c:spPr>
            <c:extLst>
              <c:ext xmlns:c16="http://schemas.microsoft.com/office/drawing/2014/chart" uri="{C3380CC4-5D6E-409C-BE32-E72D297353CC}">
                <c16:uniqueId val="{00000003-B110-4A8D-9AEC-FCC2026CF749}"/>
              </c:ext>
            </c:extLst>
          </c:dPt>
          <c:dPt>
            <c:idx val="2"/>
            <c:bubble3D val="0"/>
            <c:spPr>
              <a:noFill/>
              <a:ln w="34925">
                <a:solidFill>
                  <a:srgbClr val="FF0000"/>
                </a:solidFill>
              </a:ln>
              <a:effectLst/>
            </c:spPr>
            <c:extLst>
              <c:ext xmlns:c16="http://schemas.microsoft.com/office/drawing/2014/chart" uri="{C3380CC4-5D6E-409C-BE32-E72D297353CC}">
                <c16:uniqueId val="{00000005-B110-4A8D-9AEC-FCC2026CF749}"/>
              </c:ext>
            </c:extLst>
          </c:dPt>
          <c:dPt>
            <c:idx val="3"/>
            <c:bubble3D val="0"/>
            <c:spPr>
              <a:solidFill>
                <a:schemeClr val="bg1">
                  <a:lumMod val="75000"/>
                </a:schemeClr>
              </a:solidFill>
              <a:ln w="19050">
                <a:noFill/>
              </a:ln>
              <a:effectLst/>
            </c:spPr>
            <c:extLst>
              <c:ext xmlns:c16="http://schemas.microsoft.com/office/drawing/2014/chart" uri="{C3380CC4-5D6E-409C-BE32-E72D297353CC}">
                <c16:uniqueId val="{00000007-B110-4A8D-9AEC-FCC2026CF749}"/>
              </c:ext>
            </c:extLst>
          </c:dPt>
          <c:dPt>
            <c:idx val="4"/>
            <c:bubble3D val="0"/>
            <c:spPr>
              <a:noFill/>
              <a:ln w="19050">
                <a:solidFill>
                  <a:schemeClr val="lt1"/>
                </a:solidFill>
              </a:ln>
              <a:effectLst/>
            </c:spPr>
            <c:extLst>
              <c:ext xmlns:c16="http://schemas.microsoft.com/office/drawing/2014/chart" uri="{C3380CC4-5D6E-409C-BE32-E72D297353CC}">
                <c16:uniqueId val="{00000009-B110-4A8D-9AEC-FCC2026CF749}"/>
              </c:ext>
            </c:extLst>
          </c:dPt>
          <c:dPt>
            <c:idx val="5"/>
            <c:bubble3D val="0"/>
            <c:spPr>
              <a:noFill/>
              <a:ln w="19050">
                <a:solidFill>
                  <a:schemeClr val="lt1"/>
                </a:solidFill>
              </a:ln>
              <a:effectLst/>
            </c:spPr>
            <c:extLst>
              <c:ext xmlns:c16="http://schemas.microsoft.com/office/drawing/2014/chart" uri="{C3380CC4-5D6E-409C-BE32-E72D297353CC}">
                <c16:uniqueId val="{0000000B-B110-4A8D-9AEC-FCC2026CF749}"/>
              </c:ext>
            </c:extLst>
          </c:dPt>
          <c:dLbls>
            <c:delete val="1"/>
          </c:dLbls>
          <c:cat>
            <c:strRef>
              <c:f>Sheet1!$A$2:$A$5</c:f>
              <c:strCache>
                <c:ptCount val="4"/>
                <c:pt idx="0">
                  <c:v>移行期間は必要としない</c:v>
                </c:pt>
                <c:pt idx="1">
                  <c:v>1~2年程度</c:v>
                </c:pt>
                <c:pt idx="2">
                  <c:v>3年以上</c:v>
                </c:pt>
                <c:pt idx="3">
                  <c:v>分からない</c:v>
                </c:pt>
              </c:strCache>
            </c:strRef>
          </c:cat>
          <c:val>
            <c:numRef>
              <c:f>Sheet1!$B$2:$B$5</c:f>
              <c:numCache>
                <c:formatCode>0.0%</c:formatCode>
                <c:ptCount val="4"/>
                <c:pt idx="0">
                  <c:v>8.8999999999999996E-2</c:v>
                </c:pt>
                <c:pt idx="1">
                  <c:v>0.113</c:v>
                </c:pt>
                <c:pt idx="2">
                  <c:v>0.51900000000000002</c:v>
                </c:pt>
                <c:pt idx="3">
                  <c:v>0.27800000000000002</c:v>
                </c:pt>
              </c:numCache>
            </c:numRef>
          </c:val>
          <c:extLst>
            <c:ext xmlns:c16="http://schemas.microsoft.com/office/drawing/2014/chart" uri="{C3380CC4-5D6E-409C-BE32-E72D297353CC}">
              <c16:uniqueId val="{0000000C-B110-4A8D-9AEC-FCC2026CF749}"/>
            </c:ext>
          </c:extLst>
        </c:ser>
        <c:dLbls>
          <c:showLegendKey val="0"/>
          <c:showVal val="0"/>
          <c:showCatName val="0"/>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831" cy="493316"/>
          </a:xfrm>
          <a:prstGeom prst="rect">
            <a:avLst/>
          </a:prstGeom>
        </p:spPr>
        <p:txBody>
          <a:bodyPr vert="horz" lIns="91427" tIns="45714" rIns="91427" bIns="4571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5" y="0"/>
            <a:ext cx="2918831" cy="493316"/>
          </a:xfrm>
          <a:prstGeom prst="rect">
            <a:avLst/>
          </a:prstGeom>
        </p:spPr>
        <p:txBody>
          <a:bodyPr vert="horz" lIns="91427" tIns="45714" rIns="91427" bIns="45714" rtlCol="0"/>
          <a:lstStyle>
            <a:lvl1pPr algn="r">
              <a:defRPr sz="1200"/>
            </a:lvl1pPr>
          </a:lstStyle>
          <a:p>
            <a:r>
              <a:rPr lang="ja-JP" altLang="en-US" sz="140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2" y="9371285"/>
            <a:ext cx="2918831" cy="493316"/>
          </a:xfrm>
          <a:prstGeom prst="rect">
            <a:avLst/>
          </a:prstGeom>
        </p:spPr>
        <p:txBody>
          <a:bodyPr vert="horz" lIns="91427" tIns="45714" rIns="91427" bIns="4571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5" y="9371285"/>
            <a:ext cx="2918831" cy="493316"/>
          </a:xfrm>
          <a:prstGeom prst="rect">
            <a:avLst/>
          </a:prstGeom>
        </p:spPr>
        <p:txBody>
          <a:bodyPr vert="horz" lIns="91427" tIns="45714" rIns="91427" bIns="45714"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831" cy="493316"/>
          </a:xfrm>
          <a:prstGeom prst="rect">
            <a:avLst/>
          </a:prstGeom>
        </p:spPr>
        <p:txBody>
          <a:bodyPr vert="horz" lIns="91427" tIns="45714" rIns="91427"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5" y="0"/>
            <a:ext cx="2918831" cy="493316"/>
          </a:xfrm>
          <a:prstGeom prst="rect">
            <a:avLst/>
          </a:prstGeom>
        </p:spPr>
        <p:txBody>
          <a:bodyPr vert="horz" lIns="91427" tIns="45714" rIns="91427" bIns="45714" rtlCol="0"/>
          <a:lstStyle>
            <a:lvl1pPr algn="r">
              <a:defRPr sz="1400">
                <a:latin typeface="ＭＳ Ｐゴシック" pitchFamily="50" charset="-128"/>
                <a:ea typeface="ＭＳ Ｐゴシック" pitchFamily="50" charset="-128"/>
              </a:defRPr>
            </a:lvl1pPr>
          </a:lstStyle>
          <a:p>
            <a:r>
              <a:rPr lang="ja-JP" altLang="en-US"/>
              <a:t>機密性○</a:t>
            </a:r>
            <a:endParaRPr lang="en-US" altLang="ja-JP"/>
          </a:p>
        </p:txBody>
      </p:sp>
      <p:sp>
        <p:nvSpPr>
          <p:cNvPr id="4" name="スライド イメージ プレースホルダー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427" tIns="45714" rIns="91427" bIns="45714" rtlCol="0" anchor="ctr"/>
          <a:lstStyle/>
          <a:p>
            <a:endParaRPr lang="ja-JP" altLang="en-US"/>
          </a:p>
        </p:txBody>
      </p:sp>
      <p:sp>
        <p:nvSpPr>
          <p:cNvPr id="5" name="ノート プレースホルダー 4"/>
          <p:cNvSpPr>
            <a:spLocks noGrp="1"/>
          </p:cNvSpPr>
          <p:nvPr>
            <p:ph type="body" sz="quarter" idx="3"/>
          </p:nvPr>
        </p:nvSpPr>
        <p:spPr>
          <a:xfrm>
            <a:off x="673577" y="4686501"/>
            <a:ext cx="5388610" cy="4439841"/>
          </a:xfrm>
          <a:prstGeom prst="rect">
            <a:avLst/>
          </a:prstGeom>
        </p:spPr>
        <p:txBody>
          <a:bodyPr vert="horz" lIns="91427" tIns="45714" rIns="91427" bIns="457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285"/>
            <a:ext cx="2918831" cy="493316"/>
          </a:xfrm>
          <a:prstGeom prst="rect">
            <a:avLst/>
          </a:prstGeom>
        </p:spPr>
        <p:txBody>
          <a:bodyPr vert="horz" lIns="91427" tIns="45714" rIns="91427"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5" y="9371285"/>
            <a:ext cx="2918831" cy="493316"/>
          </a:xfrm>
          <a:prstGeom prst="rect">
            <a:avLst/>
          </a:prstGeom>
        </p:spPr>
        <p:txBody>
          <a:bodyPr vert="horz" lIns="91427" tIns="45714" rIns="91427" bIns="45714"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1100147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357771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338748"/>
            <a:ext cx="5829300" cy="160043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52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p>
        </p:txBody>
      </p:sp>
      <p:sp>
        <p:nvSpPr>
          <p:cNvPr id="3" name="サブタイトル 2"/>
          <p:cNvSpPr>
            <a:spLocks noGrp="1"/>
          </p:cNvSpPr>
          <p:nvPr>
            <p:ph type="subTitle" idx="1"/>
          </p:nvPr>
        </p:nvSpPr>
        <p:spPr>
          <a:xfrm>
            <a:off x="1028700" y="6721196"/>
            <a:ext cx="4800600" cy="106708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3467"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9E92FCB-15F2-4C59-AB5F-60B67B7D76FC}" type="datetime1">
              <a:rPr kumimoji="1" lang="ja-JP" altLang="en-US" smtClean="0"/>
              <a:t>2024/6/3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964689" y="2196694"/>
            <a:ext cx="5139685" cy="1692771"/>
          </a:xfrm>
        </p:spPr>
        <p:txBody>
          <a:bodyPr wrap="square" anchor="t" anchorCtr="0">
            <a:spAutoFit/>
          </a:bodyPr>
          <a:lstStyle>
            <a:lvl1pPr algn="l">
              <a:defRPr lang="ja-JP" altLang="en-US" sz="52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１．見出しの記入</a:t>
            </a:r>
          </a:p>
        </p:txBody>
      </p:sp>
      <p:sp>
        <p:nvSpPr>
          <p:cNvPr id="4" name="日付プレースホルダー 3"/>
          <p:cNvSpPr>
            <a:spLocks noGrp="1"/>
          </p:cNvSpPr>
          <p:nvPr>
            <p:ph type="dt" sz="half" idx="10"/>
          </p:nvPr>
        </p:nvSpPr>
        <p:spPr/>
        <p:txBody>
          <a:bodyPr/>
          <a:lstStyle/>
          <a:p>
            <a:fld id="{18161344-C7CF-461C-9E42-2A0222500C81}" type="datetime1">
              <a:rPr kumimoji="1" lang="ja-JP" altLang="en-US" smtClean="0"/>
              <a:t>2024/6/3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F404661-9106-4EB5-9466-0B2E126E84E7}" type="datetime1">
              <a:rPr kumimoji="1" lang="ja-JP" altLang="en-US" smtClean="0"/>
              <a:t>2024/6/3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138788" y="292967"/>
            <a:ext cx="6580733" cy="625877"/>
          </a:xfrm>
        </p:spPr>
        <p:txBody>
          <a:bodyPr wrap="square">
            <a:spAutoFit/>
          </a:bodyPr>
          <a:lstStyle>
            <a:lvl1pPr algn="l">
              <a:defRPr lang="ja-JP" altLang="en-US" sz="3467"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p>
        </p:txBody>
      </p:sp>
      <p:sp>
        <p:nvSpPr>
          <p:cNvPr id="8" name="テキスト プレースホルダー 9"/>
          <p:cNvSpPr>
            <a:spLocks noGrp="1"/>
          </p:cNvSpPr>
          <p:nvPr>
            <p:ph type="body" sz="quarter" idx="13" hasCustomPrompt="1"/>
          </p:nvPr>
        </p:nvSpPr>
        <p:spPr>
          <a:xfrm>
            <a:off x="139011" y="9113463"/>
            <a:ext cx="6505423" cy="233398"/>
          </a:xfrm>
          <a:noFill/>
        </p:spPr>
        <p:txBody>
          <a:bodyPr wrap="square" lIns="0" tIns="0" rIns="0" bIns="0">
            <a:spAutoFit/>
          </a:bodyPr>
          <a:lstStyle>
            <a:lvl1pPr marL="0" indent="0">
              <a:spcBef>
                <a:spcPts val="0"/>
              </a:spcBef>
              <a:spcAft>
                <a:spcPts val="0"/>
              </a:spcAft>
              <a:buNone/>
              <a:defRPr sz="1517">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（資料）●●</a:t>
            </a:r>
          </a:p>
        </p:txBody>
      </p:sp>
      <p:sp>
        <p:nvSpPr>
          <p:cNvPr id="9" name="テキスト プレースホルダー 9"/>
          <p:cNvSpPr>
            <a:spLocks noGrp="1"/>
          </p:cNvSpPr>
          <p:nvPr>
            <p:ph type="body" sz="quarter" idx="14" hasCustomPrompt="1"/>
          </p:nvPr>
        </p:nvSpPr>
        <p:spPr>
          <a:xfrm>
            <a:off x="139012" y="4484949"/>
            <a:ext cx="2680221" cy="444609"/>
          </a:xfrm>
          <a:noFill/>
        </p:spPr>
        <p:txBody>
          <a:bodyPr wrap="none" lIns="0" tIns="0" rIns="0" bIns="0">
            <a:spAutoFit/>
          </a:bodyPr>
          <a:lstStyle>
            <a:lvl1pPr marL="0" indent="0">
              <a:spcBef>
                <a:spcPts val="0"/>
              </a:spcBef>
              <a:spcAft>
                <a:spcPts val="0"/>
              </a:spcAft>
              <a:buNone/>
              <a:defRPr sz="288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20pt</a:t>
            </a:r>
            <a:r>
              <a:rPr kumimoji="1" lang="ja-JP" altLang="en-US"/>
              <a:t>）</a:t>
            </a:r>
          </a:p>
        </p:txBody>
      </p:sp>
      <p:sp>
        <p:nvSpPr>
          <p:cNvPr id="10" name="テキスト プレースホルダー 9"/>
          <p:cNvSpPr>
            <a:spLocks noGrp="1"/>
          </p:cNvSpPr>
          <p:nvPr>
            <p:ph type="body" sz="quarter" idx="15" hasCustomPrompt="1"/>
          </p:nvPr>
        </p:nvSpPr>
        <p:spPr>
          <a:xfrm>
            <a:off x="138789" y="5444537"/>
            <a:ext cx="1873911" cy="311175"/>
          </a:xfrm>
          <a:noFill/>
        </p:spPr>
        <p:txBody>
          <a:bodyPr wrap="none" lIns="0" tIns="0" rIns="0" bIns="0">
            <a:spAutoFit/>
          </a:bodyPr>
          <a:lstStyle>
            <a:lvl1pPr marL="0" indent="0">
              <a:spcBef>
                <a:spcPts val="0"/>
              </a:spcBef>
              <a:spcAft>
                <a:spcPts val="0"/>
              </a:spcAft>
              <a:buNone/>
              <a:defRPr sz="2022">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14pt</a:t>
            </a:r>
            <a:r>
              <a:rPr kumimoji="1" lang="ja-JP" altLang="en-US"/>
              <a:t>）</a:t>
            </a:r>
          </a:p>
        </p:txBody>
      </p:sp>
      <p:sp>
        <p:nvSpPr>
          <p:cNvPr id="11" name="テキスト プレースホルダー 9"/>
          <p:cNvSpPr>
            <a:spLocks noGrp="1"/>
          </p:cNvSpPr>
          <p:nvPr>
            <p:ph type="body" sz="quarter" idx="16" hasCustomPrompt="1"/>
          </p:nvPr>
        </p:nvSpPr>
        <p:spPr>
          <a:xfrm>
            <a:off x="138788" y="6305151"/>
            <a:ext cx="1590179" cy="233462"/>
          </a:xfrm>
          <a:noFill/>
        </p:spPr>
        <p:txBody>
          <a:bodyPr wrap="none" lIns="0" tIns="0" rIns="0" bIns="0">
            <a:spAutoFit/>
          </a:bodyPr>
          <a:lstStyle>
            <a:lvl1pPr marL="0" indent="0">
              <a:spcBef>
                <a:spcPts val="0"/>
              </a:spcBef>
              <a:spcAft>
                <a:spcPts val="0"/>
              </a:spcAft>
              <a:buNone/>
              <a:defRPr sz="1517">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10.5pt</a:t>
            </a:r>
            <a:r>
              <a:rPr kumimoji="1" lang="ja-JP" altLang="en-US"/>
              <a:t>）</a:t>
            </a:r>
          </a:p>
        </p:txBody>
      </p:sp>
      <p:sp>
        <p:nvSpPr>
          <p:cNvPr id="12" name="テキスト プレースホルダー 11"/>
          <p:cNvSpPr>
            <a:spLocks noGrp="1"/>
          </p:cNvSpPr>
          <p:nvPr>
            <p:ph type="body" sz="quarter" idx="17"/>
          </p:nvPr>
        </p:nvSpPr>
        <p:spPr>
          <a:xfrm>
            <a:off x="138479" y="1104573"/>
            <a:ext cx="6581042" cy="662718"/>
          </a:xfrm>
          <a:solidFill>
            <a:srgbClr val="99D6EC"/>
          </a:solidFill>
          <a:ln>
            <a:noFill/>
          </a:ln>
        </p:spPr>
        <p:txBody>
          <a:bodyPr vert="horz" wrap="square" lIns="216000" tIns="108000" rIns="216000" bIns="108000" rtlCol="0" anchor="t" anchorCtr="0">
            <a:spAutoFit/>
          </a:bodyPr>
          <a:lstStyle>
            <a:lvl1pPr>
              <a:defRPr lang="ja-JP" altLang="en-US" sz="2889" dirty="0">
                <a:latin typeface="Meiryo UI" panose="020B0604030504040204" pitchFamily="50" charset="-128"/>
                <a:ea typeface="Meiryo UI" panose="020B0604030504040204" pitchFamily="50" charset="-128"/>
                <a:cs typeface="Meiryo UI" panose="020B0604030504040204" pitchFamily="50" charset="-128"/>
              </a:defRPr>
            </a:lvl1pPr>
          </a:lstStyle>
          <a:p>
            <a:pPr marL="371464" lvl="0" indent="-371464">
              <a:spcBef>
                <a:spcPts val="867"/>
              </a:spcBef>
              <a:spcAft>
                <a:spcPts val="867"/>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95277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38479" y="396700"/>
            <a:ext cx="6555807" cy="552626"/>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138479" y="1156579"/>
            <a:ext cx="6555807" cy="1669019"/>
          </a:xfrm>
          <a:prstGeom prst="rect">
            <a:avLst/>
          </a:prstGeom>
          <a:noFill/>
        </p:spPr>
        <p:txBody>
          <a:bodyPr vert="horz" wrap="square" lIns="216000" tIns="108000" rIns="216000" bIns="108000" rtlCol="0">
            <a:sp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p:txBody>
      </p:sp>
      <p:sp>
        <p:nvSpPr>
          <p:cNvPr id="4" name="日付プレースホルダー 3"/>
          <p:cNvSpPr>
            <a:spLocks noGrp="1"/>
          </p:cNvSpPr>
          <p:nvPr>
            <p:ph type="dt" sz="half" idx="2"/>
          </p:nvPr>
        </p:nvSpPr>
        <p:spPr>
          <a:xfrm>
            <a:off x="-7404" y="9418154"/>
            <a:ext cx="1600200" cy="527403"/>
          </a:xfrm>
          <a:prstGeom prst="rect">
            <a:avLst/>
          </a:prstGeom>
        </p:spPr>
        <p:txBody>
          <a:bodyPr vert="horz" lIns="91440" tIns="45720" rIns="91440" bIns="45720" rtlCol="0" anchor="ctr"/>
          <a:lstStyle>
            <a:lvl1pPr algn="l">
              <a:defRPr sz="1733">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60988A27-C92B-4657-8992-6D01ABD3CBC6}" type="datetime1">
              <a:rPr lang="ja-JP" altLang="en-US" smtClean="0"/>
              <a:t>2024/6/3</a:t>
            </a:fld>
            <a:endParaRPr lang="ja-JP" altLang="en-US"/>
          </a:p>
        </p:txBody>
      </p:sp>
      <p:sp>
        <p:nvSpPr>
          <p:cNvPr id="5" name="フッター プレースホルダー 4"/>
          <p:cNvSpPr>
            <a:spLocks noGrp="1"/>
          </p:cNvSpPr>
          <p:nvPr>
            <p:ph type="ftr" sz="quarter" idx="3"/>
          </p:nvPr>
        </p:nvSpPr>
        <p:spPr>
          <a:xfrm>
            <a:off x="2348880" y="9425499"/>
            <a:ext cx="2171700"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265204" y="9425499"/>
            <a:ext cx="1600200" cy="527403"/>
          </a:xfrm>
          <a:prstGeom prst="rect">
            <a:avLst/>
          </a:prstGeom>
        </p:spPr>
        <p:txBody>
          <a:bodyPr vert="horz" lIns="91440" tIns="45720" rIns="91440" bIns="45720" rtlCol="0" anchor="ctr"/>
          <a:lstStyle>
            <a:lvl1pPr algn="r">
              <a:defRPr sz="2022">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hf hdr="0" ftr="0" dt="0"/>
  <p:txStyles>
    <p:titleStyle>
      <a:lvl1pPr algn="l" defTabSz="1320759" rtl="0" eaLnBrk="1" latinLnBrk="0" hangingPunct="1">
        <a:spcBef>
          <a:spcPct val="0"/>
        </a:spcBef>
        <a:buNone/>
        <a:defRPr kumimoji="1" sz="3467"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495285" indent="-495285" algn="l" defTabSz="1320759" rtl="0" eaLnBrk="1" latinLnBrk="0" hangingPunct="1">
        <a:spcBef>
          <a:spcPts val="867"/>
        </a:spcBef>
        <a:spcAft>
          <a:spcPts val="867"/>
        </a:spcAft>
        <a:buClr>
          <a:srgbClr val="002060"/>
        </a:buClr>
        <a:buFont typeface="Wingdings" panose="05000000000000000000" pitchFamily="2" charset="2"/>
        <a:buChar char="l"/>
        <a:defRPr kumimoji="1" sz="2889"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1073117" indent="-412737" algn="l" defTabSz="1320759" rtl="0" eaLnBrk="1" latinLnBrk="0" hangingPunct="1">
        <a:spcBef>
          <a:spcPts val="867"/>
        </a:spcBef>
        <a:spcAft>
          <a:spcPts val="867"/>
        </a:spcAft>
        <a:buFont typeface="Arial" pitchFamily="34" charset="0"/>
        <a:buChar char="–"/>
        <a:defRPr kumimoji="1" sz="2022"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650949" indent="-330190" algn="l" defTabSz="1320759" rtl="0" eaLnBrk="1" latinLnBrk="0" hangingPunct="1">
        <a:spcBef>
          <a:spcPts val="867"/>
        </a:spcBef>
        <a:spcAft>
          <a:spcPts val="867"/>
        </a:spcAft>
        <a:buFont typeface="Arial" pitchFamily="34" charset="0"/>
        <a:buChar char="•"/>
        <a:defRPr kumimoji="1" sz="1517"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2311329" indent="-330190" algn="l" defTabSz="1320759" rtl="0" eaLnBrk="1" latinLnBrk="0" hangingPunct="1">
        <a:spcBef>
          <a:spcPct val="20000"/>
        </a:spcBef>
        <a:buFont typeface="Arial" pitchFamily="34" charset="0"/>
        <a:buChar char="–"/>
        <a:defRPr kumimoji="1" sz="2889"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971709" indent="-330190" algn="l" defTabSz="1320759" rtl="0" eaLnBrk="1" latinLnBrk="0" hangingPunct="1">
        <a:spcBef>
          <a:spcPct val="20000"/>
        </a:spcBef>
        <a:buFont typeface="Arial" pitchFamily="34" charset="0"/>
        <a:buChar char="»"/>
        <a:defRPr kumimoji="1" sz="2889"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363208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6pPr>
      <a:lvl7pPr marL="429246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7pPr>
      <a:lvl8pPr marL="495284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8pPr>
      <a:lvl9pPr marL="5613227"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06DB29CC-E36E-8AD5-4FFD-7E3CF9FD666C}"/>
              </a:ext>
            </a:extLst>
          </p:cNvPr>
          <p:cNvSpPr/>
          <p:nvPr/>
        </p:nvSpPr>
        <p:spPr bwMode="auto">
          <a:xfrm>
            <a:off x="0" y="0"/>
            <a:ext cx="6858000" cy="540000"/>
          </a:xfrm>
          <a:prstGeom prst="rect">
            <a:avLst/>
          </a:prstGeom>
          <a:solidFill>
            <a:schemeClr val="accent2">
              <a:lumMod val="60000"/>
              <a:lumOff val="40000"/>
            </a:schemeClr>
          </a:solidFill>
          <a:ln w="9525">
            <a:noFill/>
            <a:miter lim="800000"/>
            <a:headEnd/>
            <a:tailEnd/>
          </a:ln>
          <a:effectLst/>
        </p:spPr>
        <p:txBody>
          <a:bodyPr wrap="none" rtlCol="0" anchor="ctr"/>
          <a:lstStyle/>
          <a:p>
            <a:pPr algn="ctr"/>
            <a:r>
              <a:rPr kumimoji="0" lang="ja-JP" altLang="en-US" sz="1800" b="1">
                <a:solidFill>
                  <a:schemeClr val="bg1"/>
                </a:solidFill>
                <a:latin typeface="Meiryo UI" panose="020B0604030504040204" pitchFamily="50" charset="-128"/>
                <a:ea typeface="Meiryo UI" panose="020B0604030504040204" pitchFamily="50" charset="-128"/>
              </a:rPr>
              <a:t>事業承継診断シート</a:t>
            </a:r>
          </a:p>
        </p:txBody>
      </p:sp>
      <p:graphicFrame>
        <p:nvGraphicFramePr>
          <p:cNvPr id="11" name="表 11">
            <a:extLst>
              <a:ext uri="{FF2B5EF4-FFF2-40B4-BE49-F238E27FC236}">
                <a16:creationId xmlns:a16="http://schemas.microsoft.com/office/drawing/2014/main" id="{45A39383-A36C-1F36-C23D-C5F77D2EA4A6}"/>
              </a:ext>
            </a:extLst>
          </p:cNvPr>
          <p:cNvGraphicFramePr>
            <a:graphicFrameLocks noGrp="1"/>
          </p:cNvGraphicFramePr>
          <p:nvPr>
            <p:extLst>
              <p:ext uri="{D42A27DB-BD31-4B8C-83A1-F6EECF244321}">
                <p14:modId xmlns:p14="http://schemas.microsoft.com/office/powerpoint/2010/main" val="3042029495"/>
              </p:ext>
            </p:extLst>
          </p:nvPr>
        </p:nvGraphicFramePr>
        <p:xfrm>
          <a:off x="186709" y="2463286"/>
          <a:ext cx="6457934" cy="1512000"/>
        </p:xfrm>
        <a:graphic>
          <a:graphicData uri="http://schemas.openxmlformats.org/drawingml/2006/table">
            <a:tbl>
              <a:tblPr firstRow="1" bandRow="1">
                <a:tableStyleId>{69012ECD-51FC-41F1-AA8D-1B2483CD663E}</a:tableStyleId>
              </a:tblPr>
              <a:tblGrid>
                <a:gridCol w="676891">
                  <a:extLst>
                    <a:ext uri="{9D8B030D-6E8A-4147-A177-3AD203B41FA5}">
                      <a16:colId xmlns:a16="http://schemas.microsoft.com/office/drawing/2014/main" val="2929785002"/>
                    </a:ext>
                  </a:extLst>
                </a:gridCol>
                <a:gridCol w="4053043">
                  <a:extLst>
                    <a:ext uri="{9D8B030D-6E8A-4147-A177-3AD203B41FA5}">
                      <a16:colId xmlns:a16="http://schemas.microsoft.com/office/drawing/2014/main" val="3953917392"/>
                    </a:ext>
                  </a:extLst>
                </a:gridCol>
                <a:gridCol w="864000">
                  <a:extLst>
                    <a:ext uri="{9D8B030D-6E8A-4147-A177-3AD203B41FA5}">
                      <a16:colId xmlns:a16="http://schemas.microsoft.com/office/drawing/2014/main" val="1888409433"/>
                    </a:ext>
                  </a:extLst>
                </a:gridCol>
                <a:gridCol w="864000">
                  <a:extLst>
                    <a:ext uri="{9D8B030D-6E8A-4147-A177-3AD203B41FA5}">
                      <a16:colId xmlns:a16="http://schemas.microsoft.com/office/drawing/2014/main" val="3829852183"/>
                    </a:ext>
                  </a:extLst>
                </a:gridCol>
              </a:tblGrid>
              <a:tr h="426265">
                <a:tc rowSpan="4">
                  <a:txBody>
                    <a:bodyPr/>
                    <a:lstStyle/>
                    <a:p>
                      <a:pPr algn="ctr"/>
                      <a:r>
                        <a:rPr kumimoji="1" lang="en-US" altLang="ja-JP" sz="1200">
                          <a:solidFill>
                            <a:sysClr val="windowText" lastClr="000000"/>
                          </a:solidFill>
                        </a:rPr>
                        <a:t>Q1</a:t>
                      </a:r>
                      <a:endParaRPr kumimoji="1" lang="ja-JP" altLang="en-US" sz="120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l"/>
                      <a:r>
                        <a:rPr kumimoji="1" lang="ja-JP" altLang="en-US" sz="1200">
                          <a:solidFill>
                            <a:sysClr val="windowText" lastClr="000000"/>
                          </a:solidFill>
                        </a:rPr>
                        <a:t>後継者について教えてください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00">
                          <a:solidFill>
                            <a:sysClr val="windowText" lastClr="000000"/>
                          </a:solidFill>
                        </a:rPr>
                        <a:t>いずれかに☑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kumimoji="1" lang="ja-JP" altLang="en-US" sz="1050">
                          <a:solidFill>
                            <a:sysClr val="windowText" lastClr="000000"/>
                          </a:solidFill>
                        </a:rPr>
                        <a:t>次の質問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708486198"/>
                  </a:ext>
                </a:extLst>
              </a:tr>
              <a:tr h="336267">
                <a:tc vMerge="1">
                  <a:txBody>
                    <a:bodyPr/>
                    <a:lstStyle/>
                    <a:p>
                      <a:endParaRPr kumimoji="1" lang="ja-JP" altLang="en-US"/>
                    </a:p>
                  </a:txBody>
                  <a:tcPr/>
                </a:tc>
                <a:tc>
                  <a:txBody>
                    <a:bodyPr/>
                    <a:lstStyle/>
                    <a:p>
                      <a:pPr algn="just"/>
                      <a:r>
                        <a:rPr kumimoji="1" lang="ja-JP" altLang="en-US" sz="1000">
                          <a:solidFill>
                            <a:sysClr val="windowText" lastClr="000000"/>
                          </a:solidFill>
                        </a:rPr>
                        <a:t>①後継者候補がいて、本人から引き継ぐことの了承を得ている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00">
                          <a:solidFill>
                            <a:sysClr val="windowText" lastClr="000000"/>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000">
                          <a:solidFill>
                            <a:sysClr val="windowText" lastClr="000000"/>
                          </a:solidFill>
                        </a:rPr>
                        <a:t>Q2</a:t>
                      </a:r>
                      <a:endParaRPr kumimoji="1" lang="ja-JP" altLang="en-US" sz="100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3297005022"/>
                  </a:ext>
                </a:extLst>
              </a:tr>
              <a:tr h="413201">
                <a:tc vMerge="1">
                  <a:txBody>
                    <a:bodyPr/>
                    <a:lstStyle/>
                    <a:p>
                      <a:endParaRPr kumimoji="1" lang="ja-JP" altLang="en-US"/>
                    </a:p>
                  </a:txBody>
                  <a:tcPr/>
                </a:tc>
                <a:tc>
                  <a:txBody>
                    <a:bodyPr/>
                    <a:lstStyle/>
                    <a:p>
                      <a:pPr algn="just"/>
                      <a:r>
                        <a:rPr kumimoji="1" lang="ja-JP" altLang="en-US" sz="1000"/>
                        <a:t>②後継者候補がいるが、本人から引き継ぐことの了承を得ていない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0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en-US" altLang="ja-JP" sz="1000"/>
                        <a:t>Q2</a:t>
                      </a:r>
                      <a:endParaRPr kumimoji="1" lang="ja-JP" altLang="en-US"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885216547"/>
                  </a:ext>
                </a:extLst>
              </a:tr>
              <a:tr h="336267">
                <a:tc vMerge="1">
                  <a:txBody>
                    <a:bodyPr/>
                    <a:lstStyle/>
                    <a:p>
                      <a:endParaRPr kumimoji="1" lang="ja-JP" altLang="en-US"/>
                    </a:p>
                  </a:txBody>
                  <a:tcPr/>
                </a:tc>
                <a:tc>
                  <a:txBody>
                    <a:bodyPr/>
                    <a:lstStyle/>
                    <a:p>
                      <a:pPr algn="just"/>
                      <a:r>
                        <a:rPr kumimoji="1" lang="ja-JP" altLang="en-US" sz="1000"/>
                        <a:t>③後継者候補はいない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solidFill>
                            <a:schemeClr val="bg1"/>
                          </a:solidFill>
                        </a:rPr>
                        <a:t>Q4</a:t>
                      </a:r>
                      <a:endParaRPr kumimoji="1" lang="ja-JP" altLang="en-US" sz="10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3227074577"/>
                  </a:ext>
                </a:extLst>
              </a:tr>
            </a:tbl>
          </a:graphicData>
        </a:graphic>
      </p:graphicFrame>
      <p:graphicFrame>
        <p:nvGraphicFramePr>
          <p:cNvPr id="12" name="表 11">
            <a:extLst>
              <a:ext uri="{FF2B5EF4-FFF2-40B4-BE49-F238E27FC236}">
                <a16:creationId xmlns:a16="http://schemas.microsoft.com/office/drawing/2014/main" id="{D588BB6F-DD56-BE77-18EB-0605C2940B90}"/>
              </a:ext>
            </a:extLst>
          </p:cNvPr>
          <p:cNvGraphicFramePr>
            <a:graphicFrameLocks noGrp="1"/>
          </p:cNvGraphicFramePr>
          <p:nvPr>
            <p:extLst>
              <p:ext uri="{D42A27DB-BD31-4B8C-83A1-F6EECF244321}">
                <p14:modId xmlns:p14="http://schemas.microsoft.com/office/powerpoint/2010/main" val="3026233952"/>
              </p:ext>
            </p:extLst>
          </p:nvPr>
        </p:nvGraphicFramePr>
        <p:xfrm>
          <a:off x="186709" y="4157619"/>
          <a:ext cx="6457934" cy="1512000"/>
        </p:xfrm>
        <a:graphic>
          <a:graphicData uri="http://schemas.openxmlformats.org/drawingml/2006/table">
            <a:tbl>
              <a:tblPr firstRow="1" bandRow="1">
                <a:tableStyleId>{69012ECD-51FC-41F1-AA8D-1B2483CD663E}</a:tableStyleId>
              </a:tblPr>
              <a:tblGrid>
                <a:gridCol w="676891">
                  <a:extLst>
                    <a:ext uri="{9D8B030D-6E8A-4147-A177-3AD203B41FA5}">
                      <a16:colId xmlns:a16="http://schemas.microsoft.com/office/drawing/2014/main" val="2929785002"/>
                    </a:ext>
                  </a:extLst>
                </a:gridCol>
                <a:gridCol w="4053043">
                  <a:extLst>
                    <a:ext uri="{9D8B030D-6E8A-4147-A177-3AD203B41FA5}">
                      <a16:colId xmlns:a16="http://schemas.microsoft.com/office/drawing/2014/main" val="3953917392"/>
                    </a:ext>
                  </a:extLst>
                </a:gridCol>
                <a:gridCol w="864000">
                  <a:extLst>
                    <a:ext uri="{9D8B030D-6E8A-4147-A177-3AD203B41FA5}">
                      <a16:colId xmlns:a16="http://schemas.microsoft.com/office/drawing/2014/main" val="1888409433"/>
                    </a:ext>
                  </a:extLst>
                </a:gridCol>
                <a:gridCol w="864000">
                  <a:extLst>
                    <a:ext uri="{9D8B030D-6E8A-4147-A177-3AD203B41FA5}">
                      <a16:colId xmlns:a16="http://schemas.microsoft.com/office/drawing/2014/main" val="3829852183"/>
                    </a:ext>
                  </a:extLst>
                </a:gridCol>
              </a:tblGrid>
              <a:tr h="440391">
                <a:tc rowSpan="4">
                  <a:txBody>
                    <a:bodyPr/>
                    <a:lstStyle/>
                    <a:p>
                      <a:pPr algn="ctr"/>
                      <a:r>
                        <a:rPr kumimoji="1" lang="en-US" altLang="ja-JP" sz="1200">
                          <a:solidFill>
                            <a:sysClr val="windowText" lastClr="000000"/>
                          </a:solidFill>
                        </a:rPr>
                        <a:t>Q2</a:t>
                      </a:r>
                      <a:endParaRPr kumimoji="1" lang="ja-JP" altLang="en-US" sz="120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r>
                        <a:rPr kumimoji="1" lang="ja-JP" altLang="en-US" sz="1200">
                          <a:solidFill>
                            <a:sysClr val="windowText" lastClr="000000"/>
                          </a:solidFill>
                        </a:rPr>
                        <a:t>後継者はどなたか教えてください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kumimoji="1" lang="ja-JP" altLang="en-US" sz="1000">
                          <a:solidFill>
                            <a:sysClr val="windowText" lastClr="000000"/>
                          </a:solidFill>
                        </a:rPr>
                        <a:t>いずれかに☑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kumimoji="1" lang="ja-JP" altLang="en-US" sz="1050">
                          <a:solidFill>
                            <a:sysClr val="windowText" lastClr="000000"/>
                          </a:solidFill>
                        </a:rPr>
                        <a:t>次の質問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1708486198"/>
                  </a:ext>
                </a:extLst>
              </a:tr>
              <a:tr h="357203">
                <a:tc vMerge="1">
                  <a:txBody>
                    <a:bodyPr/>
                    <a:lstStyle/>
                    <a:p>
                      <a:endParaRPr kumimoji="1" lang="ja-JP" altLang="en-US"/>
                    </a:p>
                  </a:txBody>
                  <a:tcPr/>
                </a:tc>
                <a:tc>
                  <a:txBody>
                    <a:bodyPr/>
                    <a:lstStyle/>
                    <a:p>
                      <a:r>
                        <a:rPr kumimoji="1" lang="ja-JP" altLang="en-US" sz="1050" dirty="0">
                          <a:solidFill>
                            <a:schemeClr val="tx1"/>
                          </a:solidFill>
                        </a:rPr>
                        <a:t>①親族      </a:t>
                      </a:r>
                      <a:endParaRPr kumimoji="1" lang="en-US" altLang="ja-JP"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50">
                          <a:solidFill>
                            <a:sysClr val="windowText" lastClr="000000"/>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a:r>
                        <a:rPr kumimoji="1" lang="en-US" altLang="ja-JP" sz="1000">
                          <a:solidFill>
                            <a:sysClr val="windowText" lastClr="000000"/>
                          </a:solidFill>
                        </a:rPr>
                        <a:t>Q3</a:t>
                      </a:r>
                      <a:endParaRPr kumimoji="1" lang="ja-JP" altLang="en-US" sz="100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val="3297005022"/>
                  </a:ext>
                </a:extLst>
              </a:tr>
              <a:tr h="357203">
                <a:tc vMerge="1">
                  <a:txBody>
                    <a:bodyPr/>
                    <a:lstStyle/>
                    <a:p>
                      <a:endParaRPr kumimoji="1" lang="ja-JP" altLang="en-US"/>
                    </a:p>
                  </a:txBody>
                  <a:tcPr/>
                </a:tc>
                <a:tc>
                  <a:txBody>
                    <a:bodyPr/>
                    <a:lstStyle/>
                    <a:p>
                      <a:r>
                        <a:rPr kumimoji="1" lang="ja-JP" altLang="en-US" sz="1050" dirty="0">
                          <a:solidFill>
                            <a:schemeClr val="tx1"/>
                          </a:solidFill>
                        </a:rPr>
                        <a:t>②親族以外の役員・従業員　　  </a:t>
                      </a:r>
                      <a:endParaRPr kumimoji="1" lang="en-US" altLang="ja-JP"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05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l"/>
                      <a:endParaRPr kumimoji="1" lang="ja-JP" altLang="en-US" sz="80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85216547"/>
                  </a:ext>
                </a:extLst>
              </a:tr>
              <a:tr h="357203">
                <a:tc vMerge="1">
                  <a:txBody>
                    <a:bodyPr/>
                    <a:lstStyle/>
                    <a:p>
                      <a:endParaRPr kumimoji="1" lang="ja-JP" altLang="en-US"/>
                    </a:p>
                  </a:txBody>
                  <a:tcPr/>
                </a:tc>
                <a:tc>
                  <a:txBody>
                    <a:bodyPr/>
                    <a:lstStyle/>
                    <a:p>
                      <a:r>
                        <a:rPr kumimoji="1" lang="ja-JP" altLang="en-US" sz="1050" dirty="0">
                          <a:solidFill>
                            <a:schemeClr val="tx1"/>
                          </a:solidFill>
                        </a:rPr>
                        <a:t>③第三者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5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a:solidFill>
                            <a:schemeClr val="bg1"/>
                          </a:solidFill>
                        </a:rPr>
                        <a:t>Q4</a:t>
                      </a:r>
                      <a:r>
                        <a:rPr kumimoji="1" lang="ja-JP" altLang="en-US" sz="1000" dirty="0">
                          <a:solidFill>
                            <a:schemeClr val="bg1"/>
                          </a:solidFill>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extLst>
                  <a:ext uri="{0D108BD9-81ED-4DB2-BD59-A6C34878D82A}">
                    <a16:rowId xmlns:a16="http://schemas.microsoft.com/office/drawing/2014/main" val="3227074577"/>
                  </a:ext>
                </a:extLst>
              </a:tr>
            </a:tbl>
          </a:graphicData>
        </a:graphic>
      </p:graphicFrame>
      <p:graphicFrame>
        <p:nvGraphicFramePr>
          <p:cNvPr id="13" name="表 12">
            <a:extLst>
              <a:ext uri="{FF2B5EF4-FFF2-40B4-BE49-F238E27FC236}">
                <a16:creationId xmlns:a16="http://schemas.microsoft.com/office/drawing/2014/main" id="{D612E39F-9528-64B4-6AB6-CAAF787F457C}"/>
              </a:ext>
            </a:extLst>
          </p:cNvPr>
          <p:cNvGraphicFramePr>
            <a:graphicFrameLocks noGrp="1"/>
          </p:cNvGraphicFramePr>
          <p:nvPr>
            <p:extLst>
              <p:ext uri="{D42A27DB-BD31-4B8C-83A1-F6EECF244321}">
                <p14:modId xmlns:p14="http://schemas.microsoft.com/office/powerpoint/2010/main" val="308724218"/>
              </p:ext>
            </p:extLst>
          </p:nvPr>
        </p:nvGraphicFramePr>
        <p:xfrm>
          <a:off x="200643" y="5842992"/>
          <a:ext cx="6444000" cy="2022072"/>
        </p:xfrm>
        <a:graphic>
          <a:graphicData uri="http://schemas.openxmlformats.org/drawingml/2006/table">
            <a:tbl>
              <a:tblPr firstRow="1" bandRow="1">
                <a:tableStyleId>{69012ECD-51FC-41F1-AA8D-1B2483CD663E}</a:tableStyleId>
              </a:tblPr>
              <a:tblGrid>
                <a:gridCol w="676891">
                  <a:extLst>
                    <a:ext uri="{9D8B030D-6E8A-4147-A177-3AD203B41FA5}">
                      <a16:colId xmlns:a16="http://schemas.microsoft.com/office/drawing/2014/main" val="2929785002"/>
                    </a:ext>
                  </a:extLst>
                </a:gridCol>
                <a:gridCol w="4039109">
                  <a:extLst>
                    <a:ext uri="{9D8B030D-6E8A-4147-A177-3AD203B41FA5}">
                      <a16:colId xmlns:a16="http://schemas.microsoft.com/office/drawing/2014/main" val="3953917392"/>
                    </a:ext>
                  </a:extLst>
                </a:gridCol>
                <a:gridCol w="432000">
                  <a:extLst>
                    <a:ext uri="{9D8B030D-6E8A-4147-A177-3AD203B41FA5}">
                      <a16:colId xmlns:a16="http://schemas.microsoft.com/office/drawing/2014/main" val="1888409433"/>
                    </a:ext>
                  </a:extLst>
                </a:gridCol>
                <a:gridCol w="432000">
                  <a:extLst>
                    <a:ext uri="{9D8B030D-6E8A-4147-A177-3AD203B41FA5}">
                      <a16:colId xmlns:a16="http://schemas.microsoft.com/office/drawing/2014/main" val="2337358309"/>
                    </a:ext>
                  </a:extLst>
                </a:gridCol>
                <a:gridCol w="864000">
                  <a:extLst>
                    <a:ext uri="{9D8B030D-6E8A-4147-A177-3AD203B41FA5}">
                      <a16:colId xmlns:a16="http://schemas.microsoft.com/office/drawing/2014/main" val="3829852183"/>
                    </a:ext>
                  </a:extLst>
                </a:gridCol>
              </a:tblGrid>
              <a:tr h="491856">
                <a:tc rowSpan="4">
                  <a:txBody>
                    <a:bodyPr/>
                    <a:lstStyle/>
                    <a:p>
                      <a:pPr algn="ctr"/>
                      <a:r>
                        <a:rPr kumimoji="1" lang="en-US" altLang="ja-JP" sz="1200">
                          <a:solidFill>
                            <a:schemeClr val="tx1"/>
                          </a:solidFill>
                        </a:rPr>
                        <a:t>Q3</a:t>
                      </a:r>
                      <a:endParaRPr kumimoji="1" lang="ja-JP" altLang="en-US" sz="12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r>
                        <a:rPr kumimoji="1" lang="ja-JP" altLang="en-US" sz="1200">
                          <a:solidFill>
                            <a:schemeClr val="tx1"/>
                          </a:solidFill>
                        </a:rPr>
                        <a:t>親族・従業員への承継に向けた取組みについて教えてください。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gridSpan="2">
                  <a:txBody>
                    <a:bodyPr/>
                    <a:lstStyle/>
                    <a:p>
                      <a:pPr algn="ctr"/>
                      <a:r>
                        <a:rPr kumimoji="1" lang="ja-JP" altLang="en-US" sz="1000">
                          <a:solidFill>
                            <a:schemeClr val="tx1"/>
                          </a:solidFill>
                        </a:rPr>
                        <a:t>いずれかに☑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hMerge="1">
                  <a:txBody>
                    <a:bodyPr/>
                    <a:lstStyle/>
                    <a:p>
                      <a:endParaRPr kumimoji="1" lang="ja-JP" altLang="en-US"/>
                    </a:p>
                  </a:txBody>
                  <a:tcPr/>
                </a:tc>
                <a:tc>
                  <a:txBody>
                    <a:bodyPr/>
                    <a:lstStyle/>
                    <a:p>
                      <a:pPr algn="ctr"/>
                      <a:r>
                        <a:rPr kumimoji="1" lang="ja-JP" altLang="en-US" sz="1100">
                          <a:solidFill>
                            <a:schemeClr val="tx1"/>
                          </a:solidFill>
                        </a:rPr>
                        <a:t>ご案内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val="1708486198"/>
                  </a:ext>
                </a:extLst>
              </a:tr>
              <a:tr h="510072">
                <a:tc vMerge="1">
                  <a:txBody>
                    <a:bodyPr/>
                    <a:lstStyle/>
                    <a:p>
                      <a:endParaRPr kumimoji="1" lang="ja-JP" altLang="en-US"/>
                    </a:p>
                  </a:txBody>
                  <a:tcPr/>
                </a:tc>
                <a:tc>
                  <a:txBody>
                    <a:bodyPr/>
                    <a:lstStyle/>
                    <a:p>
                      <a:pPr marL="88900" indent="-88900" algn="just"/>
                      <a:r>
                        <a:rPr kumimoji="1" lang="ja-JP" altLang="en-US" sz="1000"/>
                        <a:t>①候補者の育成や技術・顧客・取引先の引継ぎなど、具体的な準備を進めていますか</a:t>
                      </a:r>
                      <a:endParaRPr kumimoji="1" lang="en-US" altLang="ja-JP"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400"/>
                        <a:t>はい</a:t>
                      </a:r>
                      <a:endParaRPr kumimoji="1" lang="en-US" altLang="ja-JP" sz="400"/>
                    </a:p>
                    <a:p>
                      <a:pPr algn="ctr"/>
                      <a:r>
                        <a:rPr kumimoji="1" lang="ja-JP" altLang="en-US" sz="105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320759" rtl="0" eaLnBrk="1" fontAlgn="auto" latinLnBrk="0" hangingPunct="1">
                        <a:lnSpc>
                          <a:spcPct val="100000"/>
                        </a:lnSpc>
                        <a:spcBef>
                          <a:spcPts val="0"/>
                        </a:spcBef>
                        <a:spcAft>
                          <a:spcPts val="0"/>
                        </a:spcAft>
                        <a:buClrTx/>
                        <a:buSzTx/>
                        <a:buFontTx/>
                        <a:buNone/>
                        <a:tabLst/>
                        <a:defRPr/>
                      </a:pPr>
                      <a:r>
                        <a:rPr kumimoji="1" lang="ja-JP" altLang="en-US" sz="400" b="0" i="0" u="none" strike="noStrike" kern="1200" cap="none" spc="0" normalizeH="0" baseline="0" noProof="0">
                          <a:ln>
                            <a:noFill/>
                          </a:ln>
                          <a:solidFill>
                            <a:prstClr val="black"/>
                          </a:solidFill>
                          <a:effectLst/>
                          <a:uLnTx/>
                          <a:uFillTx/>
                          <a:latin typeface="メイリオ"/>
                          <a:ea typeface="メイリオ"/>
                          <a:cs typeface="+mn-cs"/>
                        </a:rPr>
                        <a:t>いいえ</a:t>
                      </a:r>
                      <a:r>
                        <a:rPr kumimoji="1" lang="ja-JP" altLang="en-US" sz="1050" b="0" i="0" u="none" strike="noStrike" kern="1200" cap="none" spc="0" normalizeH="0" baseline="0" noProof="0">
                          <a:ln>
                            <a:noFill/>
                          </a:ln>
                          <a:solidFill>
                            <a:prstClr val="black"/>
                          </a:solidFill>
                          <a:effectLst/>
                          <a:uLnTx/>
                          <a:uFillTx/>
                          <a:latin typeface="メイリオ"/>
                          <a:ea typeface="メイリオ"/>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pPr algn="just"/>
                      <a:r>
                        <a:rPr kumimoji="1" lang="en-US" altLang="ja-JP" sz="700" dirty="0"/>
                        <a:t>1</a:t>
                      </a:r>
                      <a:r>
                        <a:rPr kumimoji="1" lang="ja-JP" altLang="en-US" sz="700" dirty="0"/>
                        <a:t>つでもいいえを答えた方は、　別紙「事業承継に向けたステップ」の「</a:t>
                      </a:r>
                      <a:r>
                        <a:rPr kumimoji="1" lang="ja-JP" altLang="en-US" sz="700" b="1" dirty="0">
                          <a:highlight>
                            <a:srgbClr val="FFBE3C"/>
                          </a:highlight>
                        </a:rPr>
                        <a:t>親族内・従業員承継</a:t>
                      </a:r>
                      <a:r>
                        <a:rPr kumimoji="1" lang="ja-JP" altLang="en-US" sz="700" b="1" dirty="0"/>
                        <a:t>」</a:t>
                      </a:r>
                      <a:r>
                        <a:rPr kumimoji="1" lang="ja-JP" altLang="en-US" sz="700" dirty="0"/>
                        <a:t>をご覧ください</a:t>
                      </a:r>
                      <a:endParaRPr kumimoji="1" lang="en-US" altLang="ja-JP" sz="7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97005022"/>
                  </a:ext>
                </a:extLst>
              </a:tr>
              <a:tr h="510072">
                <a:tc vMerge="1">
                  <a:txBody>
                    <a:bodyPr/>
                    <a:lstStyle/>
                    <a:p>
                      <a:endParaRPr kumimoji="1" lang="ja-JP" altLang="en-US"/>
                    </a:p>
                  </a:txBody>
                  <a:tcPr/>
                </a:tc>
                <a:tc>
                  <a:txBody>
                    <a:bodyPr/>
                    <a:lstStyle/>
                    <a:p>
                      <a:pPr marL="88900" indent="-88900" algn="just"/>
                      <a:r>
                        <a:rPr kumimoji="1" lang="ja-JP" altLang="en-US" sz="1000"/>
                        <a:t>②役員や従業員、取引先など関係者から理解や協力を得られるよう   取り組んでいますか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320759" rtl="0" eaLnBrk="1" fontAlgn="auto" latinLnBrk="0" hangingPunct="1">
                        <a:lnSpc>
                          <a:spcPct val="100000"/>
                        </a:lnSpc>
                        <a:spcBef>
                          <a:spcPts val="0"/>
                        </a:spcBef>
                        <a:spcAft>
                          <a:spcPts val="0"/>
                        </a:spcAft>
                        <a:buClrTx/>
                        <a:buSzTx/>
                        <a:buFontTx/>
                        <a:buNone/>
                        <a:tabLst/>
                        <a:defRPr/>
                      </a:pPr>
                      <a:r>
                        <a:rPr kumimoji="1" lang="ja-JP" altLang="en-US" sz="400" b="0" i="0" u="none" strike="noStrike" kern="1200" cap="none" spc="0" normalizeH="0" baseline="0" noProof="0">
                          <a:ln>
                            <a:noFill/>
                          </a:ln>
                          <a:solidFill>
                            <a:prstClr val="black"/>
                          </a:solidFill>
                          <a:effectLst/>
                          <a:uLnTx/>
                          <a:uFillTx/>
                          <a:latin typeface="+mn-lt"/>
                          <a:ea typeface="+mn-ea"/>
                          <a:cs typeface="+mn-cs"/>
                        </a:rPr>
                        <a:t>はい</a:t>
                      </a:r>
                      <a:endParaRPr kumimoji="1" lang="en-US" altLang="ja-JP" sz="400" b="0" i="0" u="none" strike="noStrike" kern="1200" cap="none" spc="0" normalizeH="0" baseline="0" noProof="0">
                        <a:ln>
                          <a:noFill/>
                        </a:ln>
                        <a:solidFill>
                          <a:prstClr val="black"/>
                        </a:solidFill>
                        <a:effectLst/>
                        <a:uLnTx/>
                        <a:uFillTx/>
                        <a:latin typeface="+mn-lt"/>
                        <a:ea typeface="+mn-ea"/>
                        <a:cs typeface="+mn-cs"/>
                      </a:endParaRPr>
                    </a:p>
                    <a:p>
                      <a:pPr marL="0" marR="0" lvl="0" indent="0" algn="ctr" defTabSz="1320759"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n-lt"/>
                          <a:ea typeface="+mn-ea"/>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320759" rtl="0" eaLnBrk="1" fontAlgn="auto" latinLnBrk="0" hangingPunct="1">
                        <a:lnSpc>
                          <a:spcPct val="100000"/>
                        </a:lnSpc>
                        <a:spcBef>
                          <a:spcPts val="0"/>
                        </a:spcBef>
                        <a:spcAft>
                          <a:spcPts val="0"/>
                        </a:spcAft>
                        <a:buClrTx/>
                        <a:buSzTx/>
                        <a:buFontTx/>
                        <a:buNone/>
                        <a:tabLst/>
                        <a:defRPr/>
                      </a:pPr>
                      <a:r>
                        <a:rPr kumimoji="1" lang="ja-JP" altLang="en-US" sz="400" b="0" i="0" u="none" strike="noStrike" kern="1200" cap="none" spc="0" normalizeH="0" baseline="0" noProof="0">
                          <a:ln>
                            <a:noFill/>
                          </a:ln>
                          <a:solidFill>
                            <a:prstClr val="black"/>
                          </a:solidFill>
                          <a:effectLst/>
                          <a:uLnTx/>
                          <a:uFillTx/>
                          <a:latin typeface="メイリオ"/>
                          <a:ea typeface="メイリオ"/>
                          <a:cs typeface="+mn-cs"/>
                        </a:rPr>
                        <a:t>いいえ</a:t>
                      </a:r>
                      <a:r>
                        <a:rPr kumimoji="1" lang="ja-JP" altLang="en-US" sz="1050" b="0" i="0" u="none" strike="noStrike" kern="1200" cap="none" spc="0" normalizeH="0" baseline="0" noProof="0">
                          <a:ln>
                            <a:noFill/>
                          </a:ln>
                          <a:solidFill>
                            <a:prstClr val="black"/>
                          </a:solidFill>
                          <a:effectLst/>
                          <a:uLnTx/>
                          <a:uFillTx/>
                          <a:latin typeface="メイリオ"/>
                          <a:ea typeface="メイリオ"/>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sz="11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85216547"/>
                  </a:ext>
                </a:extLst>
              </a:tr>
              <a:tr h="510072">
                <a:tc vMerge="1">
                  <a:txBody>
                    <a:bodyPr/>
                    <a:lstStyle/>
                    <a:p>
                      <a:pPr algn="ctr"/>
                      <a:endParaRPr kumimoji="1" lang="ja-JP" altLang="en-US" sz="12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marL="88900" indent="-88900" algn="just"/>
                      <a:r>
                        <a:rPr kumimoji="1" lang="ja-JP" altLang="en-US" sz="1000"/>
                        <a:t>③上記のほか、株主名簿や所有資産の整理、経営者保証への対応は進めていますか</a:t>
                      </a:r>
                      <a:endParaRPr kumimoji="1" lang="en-US" altLang="ja-JP" sz="10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320759" rtl="0" eaLnBrk="1" fontAlgn="auto" latinLnBrk="0" hangingPunct="1">
                        <a:lnSpc>
                          <a:spcPct val="100000"/>
                        </a:lnSpc>
                        <a:spcBef>
                          <a:spcPts val="0"/>
                        </a:spcBef>
                        <a:spcAft>
                          <a:spcPts val="0"/>
                        </a:spcAft>
                        <a:buClrTx/>
                        <a:buSzTx/>
                        <a:buFontTx/>
                        <a:buNone/>
                        <a:tabLst/>
                        <a:defRPr/>
                      </a:pPr>
                      <a:r>
                        <a:rPr kumimoji="1" lang="ja-JP" altLang="en-US" sz="400" b="0" i="0" u="none" strike="noStrike" kern="1200" cap="none" spc="0" normalizeH="0" baseline="0" noProof="0">
                          <a:ln>
                            <a:noFill/>
                          </a:ln>
                          <a:solidFill>
                            <a:prstClr val="black"/>
                          </a:solidFill>
                          <a:effectLst/>
                          <a:uLnTx/>
                          <a:uFillTx/>
                          <a:latin typeface="+mn-lt"/>
                          <a:ea typeface="+mn-ea"/>
                          <a:cs typeface="+mn-cs"/>
                        </a:rPr>
                        <a:t>はい</a:t>
                      </a:r>
                      <a:endParaRPr kumimoji="1" lang="en-US" altLang="ja-JP" sz="400" b="0" i="0" u="none" strike="noStrike" kern="1200" cap="none" spc="0" normalizeH="0" baseline="0" noProof="0">
                        <a:ln>
                          <a:noFill/>
                        </a:ln>
                        <a:solidFill>
                          <a:prstClr val="black"/>
                        </a:solidFill>
                        <a:effectLst/>
                        <a:uLnTx/>
                        <a:uFillTx/>
                        <a:latin typeface="+mn-lt"/>
                        <a:ea typeface="+mn-ea"/>
                        <a:cs typeface="+mn-cs"/>
                      </a:endParaRPr>
                    </a:p>
                    <a:p>
                      <a:pPr marL="0" marR="0" lvl="0" indent="0" algn="ctr" defTabSz="1320759"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n-lt"/>
                          <a:ea typeface="+mn-ea"/>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320759" rtl="0" eaLnBrk="1" fontAlgn="auto" latinLnBrk="0" hangingPunct="1">
                        <a:lnSpc>
                          <a:spcPct val="100000"/>
                        </a:lnSpc>
                        <a:spcBef>
                          <a:spcPts val="0"/>
                        </a:spcBef>
                        <a:spcAft>
                          <a:spcPts val="0"/>
                        </a:spcAft>
                        <a:buClrTx/>
                        <a:buSzTx/>
                        <a:buFontTx/>
                        <a:buNone/>
                        <a:tabLst/>
                        <a:defRPr/>
                      </a:pPr>
                      <a:r>
                        <a:rPr kumimoji="1" lang="ja-JP" altLang="en-US" sz="400" b="0" i="0" u="none" strike="noStrike" kern="1200" cap="none" spc="0" normalizeH="0" baseline="0" noProof="0" dirty="0">
                          <a:ln>
                            <a:noFill/>
                          </a:ln>
                          <a:solidFill>
                            <a:prstClr val="black"/>
                          </a:solidFill>
                          <a:effectLst/>
                          <a:uLnTx/>
                          <a:uFillTx/>
                          <a:latin typeface="メイリオ"/>
                          <a:ea typeface="メイリオ"/>
                          <a:cs typeface="+mn-cs"/>
                        </a:rPr>
                        <a:t>いいえ</a:t>
                      </a: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en-US" altLang="ja-JP" sz="7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63673161"/>
                  </a:ext>
                </a:extLst>
              </a:tr>
            </a:tbl>
          </a:graphicData>
        </a:graphic>
      </p:graphicFrame>
      <p:graphicFrame>
        <p:nvGraphicFramePr>
          <p:cNvPr id="14" name="表 13">
            <a:extLst>
              <a:ext uri="{FF2B5EF4-FFF2-40B4-BE49-F238E27FC236}">
                <a16:creationId xmlns:a16="http://schemas.microsoft.com/office/drawing/2014/main" id="{A6BCD53C-DDDD-1C72-73A4-723216F55F27}"/>
              </a:ext>
            </a:extLst>
          </p:cNvPr>
          <p:cNvGraphicFramePr>
            <a:graphicFrameLocks noGrp="1"/>
          </p:cNvGraphicFramePr>
          <p:nvPr>
            <p:extLst>
              <p:ext uri="{D42A27DB-BD31-4B8C-83A1-F6EECF244321}">
                <p14:modId xmlns:p14="http://schemas.microsoft.com/office/powerpoint/2010/main" val="1596722892"/>
              </p:ext>
            </p:extLst>
          </p:nvPr>
        </p:nvGraphicFramePr>
        <p:xfrm>
          <a:off x="186709" y="8038437"/>
          <a:ext cx="6457934" cy="1548000"/>
        </p:xfrm>
        <a:graphic>
          <a:graphicData uri="http://schemas.openxmlformats.org/drawingml/2006/table">
            <a:tbl>
              <a:tblPr firstRow="1" bandRow="1">
                <a:tableStyleId>{69012ECD-51FC-41F1-AA8D-1B2483CD663E}</a:tableStyleId>
              </a:tblPr>
              <a:tblGrid>
                <a:gridCol w="676891">
                  <a:extLst>
                    <a:ext uri="{9D8B030D-6E8A-4147-A177-3AD203B41FA5}">
                      <a16:colId xmlns:a16="http://schemas.microsoft.com/office/drawing/2014/main" val="2929785002"/>
                    </a:ext>
                  </a:extLst>
                </a:gridCol>
                <a:gridCol w="4053043">
                  <a:extLst>
                    <a:ext uri="{9D8B030D-6E8A-4147-A177-3AD203B41FA5}">
                      <a16:colId xmlns:a16="http://schemas.microsoft.com/office/drawing/2014/main" val="3953917392"/>
                    </a:ext>
                  </a:extLst>
                </a:gridCol>
                <a:gridCol w="432000">
                  <a:extLst>
                    <a:ext uri="{9D8B030D-6E8A-4147-A177-3AD203B41FA5}">
                      <a16:colId xmlns:a16="http://schemas.microsoft.com/office/drawing/2014/main" val="1888409433"/>
                    </a:ext>
                  </a:extLst>
                </a:gridCol>
                <a:gridCol w="432000">
                  <a:extLst>
                    <a:ext uri="{9D8B030D-6E8A-4147-A177-3AD203B41FA5}">
                      <a16:colId xmlns:a16="http://schemas.microsoft.com/office/drawing/2014/main" val="820506771"/>
                    </a:ext>
                  </a:extLst>
                </a:gridCol>
                <a:gridCol w="864000">
                  <a:extLst>
                    <a:ext uri="{9D8B030D-6E8A-4147-A177-3AD203B41FA5}">
                      <a16:colId xmlns:a16="http://schemas.microsoft.com/office/drawing/2014/main" val="3829852183"/>
                    </a:ext>
                  </a:extLst>
                </a:gridCol>
              </a:tblGrid>
              <a:tr h="590338">
                <a:tc rowSpan="3">
                  <a:txBody>
                    <a:bodyPr/>
                    <a:lstStyle/>
                    <a:p>
                      <a:pPr algn="ctr"/>
                      <a:r>
                        <a:rPr kumimoji="1" lang="en-US" altLang="ja-JP" sz="1200">
                          <a:solidFill>
                            <a:schemeClr val="bg1"/>
                          </a:solidFill>
                        </a:rPr>
                        <a:t>Q4</a:t>
                      </a:r>
                      <a:endParaRPr kumimoji="1" lang="ja-JP" altLang="en-US" sz="120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r>
                        <a:rPr kumimoji="1" lang="ja-JP" altLang="en-US" sz="1200">
                          <a:solidFill>
                            <a:schemeClr val="bg1"/>
                          </a:solidFill>
                        </a:rPr>
                        <a:t>後継者探しの状況について教えてください。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gridSpan="2">
                  <a:txBody>
                    <a:bodyPr/>
                    <a:lstStyle/>
                    <a:p>
                      <a:pPr algn="ctr"/>
                      <a:r>
                        <a:rPr kumimoji="1" lang="ja-JP" altLang="en-US" sz="1000">
                          <a:solidFill>
                            <a:schemeClr val="bg1"/>
                          </a:solidFill>
                        </a:rPr>
                        <a:t>いずれかに☑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hMerge="1">
                  <a:txBody>
                    <a:bodyPr/>
                    <a:lstStyle/>
                    <a:p>
                      <a:endParaRPr kumimoji="1" lang="ja-JP" altLang="en-US"/>
                    </a:p>
                  </a:txBody>
                  <a:tcPr/>
                </a:tc>
                <a:tc>
                  <a:txBody>
                    <a:bodyPr/>
                    <a:lstStyle/>
                    <a:p>
                      <a:pPr algn="ctr"/>
                      <a:r>
                        <a:rPr kumimoji="1" lang="ja-JP" altLang="en-US" sz="1100">
                          <a:solidFill>
                            <a:schemeClr val="bg1"/>
                          </a:solidFill>
                        </a:rPr>
                        <a:t>ご案内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extLst>
                  <a:ext uri="{0D108BD9-81ED-4DB2-BD59-A6C34878D82A}">
                    <a16:rowId xmlns:a16="http://schemas.microsoft.com/office/drawing/2014/main" val="1708486198"/>
                  </a:ext>
                </a:extLst>
              </a:tr>
              <a:tr h="478831">
                <a:tc vMerge="1">
                  <a:txBody>
                    <a:bodyPr/>
                    <a:lstStyle/>
                    <a:p>
                      <a:endParaRPr kumimoji="1" lang="ja-JP" altLang="en-US"/>
                    </a:p>
                  </a:txBody>
                  <a:tcPr/>
                </a:tc>
                <a:tc>
                  <a:txBody>
                    <a:bodyPr/>
                    <a:lstStyle/>
                    <a:p>
                      <a:r>
                        <a:rPr kumimoji="1" lang="ja-JP" altLang="en-US" sz="1000"/>
                        <a:t>①事業の売却や譲渡などによって引継ぐ相手先の候補はありますか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400"/>
                        <a:t>はい</a:t>
                      </a:r>
                      <a:endParaRPr kumimoji="1" lang="en-US" altLang="ja-JP" sz="400"/>
                    </a:p>
                    <a:p>
                      <a:pPr algn="ctr"/>
                      <a:r>
                        <a:rPr kumimoji="1" lang="ja-JP" altLang="en-US" sz="105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400"/>
                        <a:t>いいえ</a:t>
                      </a:r>
                      <a:r>
                        <a:rPr kumimoji="1" lang="ja-JP" altLang="en-US" sz="105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just"/>
                      <a:r>
                        <a:rPr kumimoji="1" lang="ja-JP" altLang="en-US" sz="700" dirty="0"/>
                        <a:t>１つでもいいえを答えた方は、別紙「事業承継に向けたステップ」の</a:t>
                      </a:r>
                      <a:r>
                        <a:rPr kumimoji="1" lang="ja-JP" altLang="en-US" sz="700" b="1" dirty="0"/>
                        <a:t>「</a:t>
                      </a:r>
                      <a:r>
                        <a:rPr kumimoji="1" lang="ja-JP" altLang="en-US" sz="700" b="1" dirty="0">
                          <a:highlight>
                            <a:srgbClr val="99D6EC"/>
                          </a:highlight>
                        </a:rPr>
                        <a:t>社外への引継ぎ</a:t>
                      </a:r>
                      <a:r>
                        <a:rPr kumimoji="1" lang="ja-JP" altLang="en-US" sz="700" b="1" dirty="0"/>
                        <a:t>」</a:t>
                      </a:r>
                      <a:r>
                        <a:rPr kumimoji="1" lang="ja-JP" altLang="en-US" sz="700" dirty="0"/>
                        <a:t>をご覧ください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97005022"/>
                  </a:ext>
                </a:extLst>
              </a:tr>
              <a:tr h="478831">
                <a:tc vMerge="1">
                  <a:txBody>
                    <a:bodyPr/>
                    <a:lstStyle/>
                    <a:p>
                      <a:endParaRPr kumimoji="1" lang="ja-JP" altLang="en-US"/>
                    </a:p>
                  </a:txBody>
                  <a:tcPr/>
                </a:tc>
                <a:tc>
                  <a:txBody>
                    <a:bodyPr/>
                    <a:lstStyle/>
                    <a:p>
                      <a:r>
                        <a:rPr kumimoji="1" lang="ja-JP" altLang="en-US" sz="1000"/>
                        <a:t>②事業の売却や譲渡などについて、相談する専門家はいますか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400"/>
                        <a:t>はい</a:t>
                      </a:r>
                      <a:endParaRPr kumimoji="1" lang="en-US" altLang="ja-JP" sz="400"/>
                    </a:p>
                    <a:p>
                      <a:pPr algn="ctr"/>
                      <a:r>
                        <a:rPr kumimoji="1" lang="ja-JP" altLang="en-US" sz="105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400" dirty="0"/>
                        <a:t>いいえ</a:t>
                      </a:r>
                      <a:r>
                        <a:rPr kumimoji="1" lang="ja-JP" altLang="en-US" sz="1050"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kumimoji="1" lang="ja-JP" altLang="en-US" sz="11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85216547"/>
                  </a:ext>
                </a:extLst>
              </a:tr>
            </a:tbl>
          </a:graphicData>
        </a:graphic>
      </p:graphicFrame>
      <p:sp>
        <p:nvSpPr>
          <p:cNvPr id="17" name="テキスト ボックス 16">
            <a:extLst>
              <a:ext uri="{FF2B5EF4-FFF2-40B4-BE49-F238E27FC236}">
                <a16:creationId xmlns:a16="http://schemas.microsoft.com/office/drawing/2014/main" id="{2D2C472E-8218-DE7B-3873-73C0359B8DA2}"/>
              </a:ext>
            </a:extLst>
          </p:cNvPr>
          <p:cNvSpPr txBox="1"/>
          <p:nvPr/>
        </p:nvSpPr>
        <p:spPr>
          <a:xfrm>
            <a:off x="186708" y="1613848"/>
            <a:ext cx="2835892" cy="707886"/>
          </a:xfrm>
          <a:prstGeom prst="rect">
            <a:avLst/>
          </a:prstGeom>
          <a:noFill/>
          <a:ln w="28575">
            <a:solidFill>
              <a:schemeClr val="tx1"/>
            </a:solidFill>
          </a:ln>
        </p:spPr>
        <p:txBody>
          <a:bodyPr wrap="square" rtlCol="0">
            <a:spAutoFit/>
          </a:bodyPr>
          <a:lstStyle/>
          <a:p>
            <a:r>
              <a:rPr kumimoji="1" lang="ja-JP" altLang="en-US" sz="1000">
                <a:latin typeface="Meiryo UI" panose="020B0604030504040204" pitchFamily="50" charset="-128"/>
                <a:ea typeface="Meiryo UI" panose="020B0604030504040204" pitchFamily="50" charset="-128"/>
                <a:cs typeface="Meiryo UI" panose="020B0604030504040204" pitchFamily="50" charset="-128"/>
              </a:rPr>
              <a:t>日   付</a:t>
            </a:r>
            <a:r>
              <a:rPr kumimoji="1" lang="en-US" altLang="ja-JP" sz="100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a:latin typeface="Meiryo UI" panose="020B0604030504040204" pitchFamily="50" charset="-128"/>
                <a:ea typeface="Meiryo UI" panose="020B0604030504040204" pitchFamily="50" charset="-128"/>
                <a:cs typeface="Meiryo UI" panose="020B0604030504040204" pitchFamily="50" charset="-128"/>
              </a:rPr>
              <a:t>　　　　　年　　　　月　　　　日　　　　</a:t>
            </a:r>
            <a:endParaRPr kumimoji="1" lang="en-US" altLang="ja-JP" sz="100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a:latin typeface="Meiryo UI" panose="020B0604030504040204" pitchFamily="50" charset="-128"/>
                <a:ea typeface="Meiryo UI" panose="020B0604030504040204" pitchFamily="50" charset="-128"/>
                <a:cs typeface="Meiryo UI" panose="020B0604030504040204" pitchFamily="50" charset="-128"/>
              </a:rPr>
              <a:t>住　 所</a:t>
            </a:r>
            <a:r>
              <a:rPr kumimoji="1" lang="en-US" altLang="ja-JP" sz="1000">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000">
                <a:latin typeface="Meiryo UI" panose="020B0604030504040204" pitchFamily="50" charset="-128"/>
                <a:ea typeface="Meiryo UI" panose="020B0604030504040204" pitchFamily="50" charset="-128"/>
                <a:cs typeface="Meiryo UI" panose="020B0604030504040204" pitchFamily="50" charset="-128"/>
              </a:rPr>
              <a:t>会社名</a:t>
            </a:r>
            <a:r>
              <a:rPr kumimoji="1" lang="en-US" altLang="ja-JP" sz="1000">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000">
                <a:latin typeface="Meiryo UI" panose="020B0604030504040204" pitchFamily="50" charset="-128"/>
                <a:ea typeface="Meiryo UI" panose="020B0604030504040204" pitchFamily="50" charset="-128"/>
                <a:cs typeface="Meiryo UI" panose="020B0604030504040204" pitchFamily="50" charset="-128"/>
              </a:rPr>
              <a:t>氏　 名</a:t>
            </a:r>
            <a:r>
              <a:rPr kumimoji="1" lang="en-US" altLang="ja-JP" sz="100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a:latin typeface="Meiryo UI" panose="020B0604030504040204" pitchFamily="50" charset="-128"/>
                <a:ea typeface="Meiryo UI" panose="020B0604030504040204" pitchFamily="50" charset="-128"/>
                <a:cs typeface="Meiryo UI" panose="020B0604030504040204" pitchFamily="50" charset="-128"/>
              </a:rPr>
              <a:t>（　　　歳）</a:t>
            </a:r>
          </a:p>
        </p:txBody>
      </p:sp>
      <p:sp>
        <p:nvSpPr>
          <p:cNvPr id="23" name="テキスト ボックス 22">
            <a:extLst>
              <a:ext uri="{FF2B5EF4-FFF2-40B4-BE49-F238E27FC236}">
                <a16:creationId xmlns:a16="http://schemas.microsoft.com/office/drawing/2014/main" id="{16C8BD0E-10DF-5107-88AF-72909CAAEB47}"/>
              </a:ext>
            </a:extLst>
          </p:cNvPr>
          <p:cNvSpPr txBox="1"/>
          <p:nvPr/>
        </p:nvSpPr>
        <p:spPr>
          <a:xfrm>
            <a:off x="-45830" y="1372304"/>
            <a:ext cx="1180131" cy="261610"/>
          </a:xfrm>
          <a:prstGeom prst="rect">
            <a:avLst/>
          </a:prstGeom>
          <a:noFill/>
        </p:spPr>
        <p:txBody>
          <a:bodyPr wrap="none" rtlCol="0">
            <a:spAutoFit/>
          </a:bodyPr>
          <a:lstStyle/>
          <a:p>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（太字内自署）</a:t>
            </a:r>
          </a:p>
        </p:txBody>
      </p:sp>
      <p:sp>
        <p:nvSpPr>
          <p:cNvPr id="24" name="テキスト ボックス 23">
            <a:extLst>
              <a:ext uri="{FF2B5EF4-FFF2-40B4-BE49-F238E27FC236}">
                <a16:creationId xmlns:a16="http://schemas.microsoft.com/office/drawing/2014/main" id="{3DE9E5A8-7F76-B203-2E77-0B5EDFCE3057}"/>
              </a:ext>
            </a:extLst>
          </p:cNvPr>
          <p:cNvSpPr txBox="1"/>
          <p:nvPr/>
        </p:nvSpPr>
        <p:spPr>
          <a:xfrm>
            <a:off x="544236" y="1215506"/>
            <a:ext cx="5769528" cy="246221"/>
          </a:xfrm>
          <a:prstGeom prst="rect">
            <a:avLst/>
          </a:prstGeom>
          <a:noFill/>
        </p:spPr>
        <p:txBody>
          <a:bodyPr wrap="none" rtlCol="0">
            <a:spAutoFit/>
          </a:bodyPr>
          <a:lstStyle/>
          <a:p>
            <a:r>
              <a:rPr kumimoji="1" lang="ja-JP" altLang="en-US" sz="1000" u="sng" dirty="0">
                <a:latin typeface="Meiryo UI" panose="020B0604030504040204" pitchFamily="50" charset="-128"/>
                <a:ea typeface="Meiryo UI" panose="020B0604030504040204" pitchFamily="50" charset="-128"/>
                <a:cs typeface="Meiryo UI" panose="020B0604030504040204" pitchFamily="50" charset="-128"/>
              </a:rPr>
              <a:t>相談者（私）は、上記実施目的及び情報共有について確認・同意し、事業承継に関する情報を提供します。</a:t>
            </a:r>
          </a:p>
        </p:txBody>
      </p:sp>
      <p:sp>
        <p:nvSpPr>
          <p:cNvPr id="25" name="テキスト ボックス 24">
            <a:extLst>
              <a:ext uri="{FF2B5EF4-FFF2-40B4-BE49-F238E27FC236}">
                <a16:creationId xmlns:a16="http://schemas.microsoft.com/office/drawing/2014/main" id="{F6579912-B068-7D8A-3FBA-1C622B56FFDF}"/>
              </a:ext>
            </a:extLst>
          </p:cNvPr>
          <p:cNvSpPr txBox="1"/>
          <p:nvPr/>
        </p:nvSpPr>
        <p:spPr>
          <a:xfrm>
            <a:off x="49059" y="644933"/>
            <a:ext cx="6759882" cy="553998"/>
          </a:xfrm>
          <a:prstGeom prst="rect">
            <a:avLst/>
          </a:prstGeom>
          <a:noFill/>
          <a:ln>
            <a:solidFill>
              <a:schemeClr val="tx1"/>
            </a:solidFill>
            <a:prstDash val="sysDot"/>
          </a:ln>
        </p:spPr>
        <p:txBody>
          <a:bodyPr wrap="square" rtlCol="0">
            <a:spAutoFit/>
          </a:bodyPr>
          <a:lstStyle/>
          <a:p>
            <a:pPr algn="just"/>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この事業承継診断シートは、事業承継・引継ぎ支援事業として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岐阜県</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事業承継・引継ぎ支援センターによる相談対応、専門家利用等の支援のため、その他、支援施策等に関する情報提供のために実施するものです。また提供いただいた情報は、岐阜商工会議所、岐阜県事業承継・引継ぎ支援センター、経済産業省、独立行政法人中小企業基盤整備機構と共有します。</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a:extLst>
              <a:ext uri="{FF2B5EF4-FFF2-40B4-BE49-F238E27FC236}">
                <a16:creationId xmlns:a16="http://schemas.microsoft.com/office/drawing/2014/main" id="{0D220E48-4A8D-EF21-EC7A-713BA347314E}"/>
              </a:ext>
            </a:extLst>
          </p:cNvPr>
          <p:cNvSpPr txBox="1"/>
          <p:nvPr/>
        </p:nvSpPr>
        <p:spPr>
          <a:xfrm>
            <a:off x="2664790" y="9613002"/>
            <a:ext cx="3979853" cy="246221"/>
          </a:xfrm>
          <a:prstGeom prst="rect">
            <a:avLst/>
          </a:prstGeom>
          <a:noFill/>
          <a:ln w="12700">
            <a:noFill/>
          </a:ln>
        </p:spPr>
        <p:txBody>
          <a:bodyPr wrap="square" rtlCol="0">
            <a:spAutoFit/>
          </a:bodyPr>
          <a:lstStyle/>
          <a:p>
            <a:r>
              <a:rPr kumimoji="1" lang="ja-JP" altLang="en-US" sz="1000">
                <a:latin typeface="Meiryo UI" panose="020B0604030504040204" pitchFamily="50" charset="-128"/>
                <a:ea typeface="Meiryo UI" panose="020B0604030504040204" pitchFamily="50" charset="-128"/>
                <a:cs typeface="Meiryo UI" panose="020B0604030504040204" pitchFamily="50" charset="-128"/>
              </a:rPr>
              <a:t>　構成機関名：　　　　　　　　　　　　担当者名：</a:t>
            </a:r>
          </a:p>
        </p:txBody>
      </p:sp>
      <p:cxnSp>
        <p:nvCxnSpPr>
          <p:cNvPr id="4" name="直線コネクタ 3">
            <a:extLst>
              <a:ext uri="{FF2B5EF4-FFF2-40B4-BE49-F238E27FC236}">
                <a16:creationId xmlns:a16="http://schemas.microsoft.com/office/drawing/2014/main" id="{908BBA1E-7DD8-5A00-2A3A-F8DF98194EE6}"/>
              </a:ext>
            </a:extLst>
          </p:cNvPr>
          <p:cNvCxnSpPr>
            <a:cxnSpLocks/>
          </p:cNvCxnSpPr>
          <p:nvPr/>
        </p:nvCxnSpPr>
        <p:spPr>
          <a:xfrm>
            <a:off x="2768600" y="9822211"/>
            <a:ext cx="3876043" cy="0"/>
          </a:xfrm>
          <a:prstGeom prst="line">
            <a:avLst/>
          </a:prstGeom>
          <a:ln w="3175"/>
        </p:spPr>
        <p:style>
          <a:lnRef idx="1">
            <a:schemeClr val="dk1"/>
          </a:lnRef>
          <a:fillRef idx="0">
            <a:schemeClr val="dk1"/>
          </a:fillRef>
          <a:effectRef idx="0">
            <a:schemeClr val="dk1"/>
          </a:effectRef>
          <a:fontRef idx="minor">
            <a:schemeClr val="tx1"/>
          </a:fontRef>
        </p:style>
      </p:cxnSp>
      <p:sp>
        <p:nvSpPr>
          <p:cNvPr id="2" name="テキスト ボックス 1">
            <a:extLst>
              <a:ext uri="{FF2B5EF4-FFF2-40B4-BE49-F238E27FC236}">
                <a16:creationId xmlns:a16="http://schemas.microsoft.com/office/drawing/2014/main" id="{E2D5C29F-6037-15A4-D71F-788F8C2A23CC}"/>
              </a:ext>
            </a:extLst>
          </p:cNvPr>
          <p:cNvSpPr txBox="1"/>
          <p:nvPr/>
        </p:nvSpPr>
        <p:spPr>
          <a:xfrm>
            <a:off x="6584786" y="9546427"/>
            <a:ext cx="327334" cy="369332"/>
          </a:xfrm>
          <a:prstGeom prst="rect">
            <a:avLst/>
          </a:prstGeom>
          <a:noFill/>
        </p:spPr>
        <p:txBody>
          <a:bodyPr wrap="none" rtlCol="0">
            <a:spAutoFit/>
          </a:bodyPr>
          <a:lstStyle/>
          <a:p>
            <a:r>
              <a:rPr kumimoji="1" lang="en-US" altLang="ja-JP" dirty="0">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a:extLst>
              <a:ext uri="{FF2B5EF4-FFF2-40B4-BE49-F238E27FC236}">
                <a16:creationId xmlns:a16="http://schemas.microsoft.com/office/drawing/2014/main" id="{35EA68E7-A139-4791-C3F4-EFE681B825FD}"/>
              </a:ext>
            </a:extLst>
          </p:cNvPr>
          <p:cNvSpPr txBox="1"/>
          <p:nvPr/>
        </p:nvSpPr>
        <p:spPr>
          <a:xfrm rot="10800000" flipV="1">
            <a:off x="3130550" y="1414569"/>
            <a:ext cx="3540742" cy="992579"/>
          </a:xfrm>
          <a:prstGeom prst="rect">
            <a:avLst/>
          </a:prstGeom>
          <a:noFill/>
          <a:ln w="19050">
            <a:solidFill>
              <a:schemeClr val="tx1"/>
            </a:solidFill>
          </a:ln>
        </p:spPr>
        <p:txBody>
          <a:bodyPr wrap="square" rtlCol="0">
            <a:spAutoFit/>
          </a:bodyPr>
          <a:lstStyle/>
          <a:p>
            <a:r>
              <a:rPr kumimoji="1" lang="ja-JP" altLang="en-US" sz="1050" dirty="0">
                <a:latin typeface="ＭＳ ゴシック" panose="020B0609070205080204" pitchFamily="49" charset="-128"/>
                <a:ea typeface="ＭＳ ゴシック" panose="020B0609070205080204" pitchFamily="49" charset="-128"/>
              </a:rPr>
              <a:t>業 種</a:t>
            </a:r>
            <a:r>
              <a:rPr kumimoji="1" lang="ja-JP" altLang="en-US" sz="1000" dirty="0">
                <a:latin typeface="ＭＳ ゴシック" panose="020B0609070205080204" pitchFamily="49" charset="-128"/>
                <a:ea typeface="ＭＳ ゴシック" panose="020B0609070205080204" pitchFamily="49" charset="-128"/>
              </a:rPr>
              <a:t>（何れかに〇を記入ください）</a:t>
            </a:r>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900" dirty="0">
                <a:latin typeface="ＭＳ ゴシック" panose="020B0609070205080204" pitchFamily="49" charset="-128"/>
                <a:ea typeface="ＭＳ ゴシック" panose="020B0609070205080204" pitchFamily="49" charset="-128"/>
              </a:rPr>
              <a:t>①製造業　②建設業　③情報通信業　④運輸業　⑤卸売・小売業</a:t>
            </a:r>
            <a:endParaRPr kumimoji="1" lang="en-US" altLang="ja-JP" sz="900" dirty="0">
              <a:latin typeface="ＭＳ ゴシック" panose="020B0609070205080204" pitchFamily="49" charset="-128"/>
              <a:ea typeface="ＭＳ ゴシック" panose="020B0609070205080204" pitchFamily="49" charset="-128"/>
            </a:endParaRPr>
          </a:p>
          <a:p>
            <a:r>
              <a:rPr kumimoji="1" lang="ja-JP" altLang="en-US" sz="900" dirty="0">
                <a:latin typeface="ＭＳ ゴシック" panose="020B0609070205080204" pitchFamily="49" charset="-128"/>
                <a:ea typeface="ＭＳ ゴシック" panose="020B0609070205080204" pitchFamily="49" charset="-128"/>
              </a:rPr>
              <a:t>⑥飲食店、宿泊業　⑦医療、福祉　⑧教育、学習支援事業　</a:t>
            </a:r>
            <a:endParaRPr kumimoji="1" lang="en-US" altLang="ja-JP" sz="900" dirty="0">
              <a:latin typeface="ＭＳ ゴシック" panose="020B0609070205080204" pitchFamily="49" charset="-128"/>
              <a:ea typeface="ＭＳ ゴシック" panose="020B0609070205080204" pitchFamily="49" charset="-128"/>
            </a:endParaRPr>
          </a:p>
          <a:p>
            <a:r>
              <a:rPr kumimoji="1" lang="ja-JP" altLang="en-US" sz="900" dirty="0">
                <a:latin typeface="ＭＳ ゴシック" panose="020B0609070205080204" pitchFamily="49" charset="-128"/>
                <a:ea typeface="ＭＳ ゴシック" panose="020B0609070205080204" pitchFamily="49" charset="-128"/>
              </a:rPr>
              <a:t>⑨サービス業（他に分類されないもの）　⑩その他</a:t>
            </a:r>
            <a:endParaRPr kumimoji="1" lang="en-US" altLang="ja-JP" sz="900" dirty="0">
              <a:latin typeface="ＭＳ ゴシック" panose="020B0609070205080204" pitchFamily="49" charset="-128"/>
              <a:ea typeface="ＭＳ ゴシック" panose="020B0609070205080204" pitchFamily="49" charset="-128"/>
            </a:endParaRPr>
          </a:p>
          <a:p>
            <a:endParaRPr kumimoji="1" lang="en-US" altLang="ja-JP" sz="1050" u="sng" dirty="0">
              <a:latin typeface="ＭＳ ゴシック" panose="020B0609070205080204" pitchFamily="49" charset="-128"/>
              <a:ea typeface="ＭＳ ゴシック" panose="020B0609070205080204" pitchFamily="49" charset="-128"/>
            </a:endParaRPr>
          </a:p>
          <a:p>
            <a:r>
              <a:rPr kumimoji="1" lang="ja-JP" altLang="en-US" sz="1050" u="sng" dirty="0">
                <a:latin typeface="ＭＳ ゴシック" panose="020B0609070205080204" pitchFamily="49" charset="-128"/>
                <a:ea typeface="ＭＳ ゴシック" panose="020B0609070205080204" pitchFamily="49" charset="-128"/>
              </a:rPr>
              <a:t>売上高：　　　　　</a:t>
            </a:r>
            <a:r>
              <a:rPr kumimoji="1" lang="zh-TW" altLang="en-US" sz="1050" u="sng" dirty="0">
                <a:latin typeface="ＭＳ ゴシック" panose="020B0609070205080204" pitchFamily="49" charset="-128"/>
                <a:ea typeface="ＭＳ ゴシック" panose="020B0609070205080204" pitchFamily="49" charset="-128"/>
              </a:rPr>
              <a:t>（千円）</a:t>
            </a:r>
            <a:r>
              <a:rPr kumimoji="1" lang="zh-TW" altLang="en-US" sz="1050" dirty="0">
                <a:latin typeface="ＭＳ ゴシック" panose="020B0609070205080204" pitchFamily="49" charset="-128"/>
                <a:ea typeface="ＭＳ ゴシック" panose="020B0609070205080204" pitchFamily="49" charset="-128"/>
              </a:rPr>
              <a:t>     </a:t>
            </a:r>
            <a:r>
              <a:rPr kumimoji="1" lang="zh-TW" altLang="en-US" sz="1050" u="sng" dirty="0">
                <a:latin typeface="ＭＳ ゴシック" panose="020B0609070205080204" pitchFamily="49" charset="-128"/>
                <a:ea typeface="ＭＳ ゴシック" panose="020B0609070205080204" pitchFamily="49" charset="-128"/>
              </a:rPr>
              <a:t>従業員数：　　（名）</a:t>
            </a:r>
            <a:endParaRPr kumimoji="1" lang="ja-JP" altLang="en-US" sz="1050" u="sng"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79619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a:extLst>
              <a:ext uri="{FF2B5EF4-FFF2-40B4-BE49-F238E27FC236}">
                <a16:creationId xmlns:a16="http://schemas.microsoft.com/office/drawing/2014/main" id="{A5606366-4D70-322C-A48C-0302714E105E}"/>
              </a:ext>
            </a:extLst>
          </p:cNvPr>
          <p:cNvGraphicFramePr>
            <a:graphicFrameLocks noGrp="1"/>
          </p:cNvGraphicFramePr>
          <p:nvPr>
            <p:extLst>
              <p:ext uri="{D42A27DB-BD31-4B8C-83A1-F6EECF244321}">
                <p14:modId xmlns:p14="http://schemas.microsoft.com/office/powerpoint/2010/main" val="2265604833"/>
              </p:ext>
            </p:extLst>
          </p:nvPr>
        </p:nvGraphicFramePr>
        <p:xfrm>
          <a:off x="152400" y="732947"/>
          <a:ext cx="6553200" cy="2244310"/>
        </p:xfrm>
        <a:graphic>
          <a:graphicData uri="http://schemas.openxmlformats.org/drawingml/2006/table">
            <a:tbl>
              <a:tblPr/>
              <a:tblGrid>
                <a:gridCol w="3078018">
                  <a:extLst>
                    <a:ext uri="{9D8B030D-6E8A-4147-A177-3AD203B41FA5}">
                      <a16:colId xmlns:a16="http://schemas.microsoft.com/office/drawing/2014/main" val="2848158759"/>
                    </a:ext>
                  </a:extLst>
                </a:gridCol>
                <a:gridCol w="434398">
                  <a:extLst>
                    <a:ext uri="{9D8B030D-6E8A-4147-A177-3AD203B41FA5}">
                      <a16:colId xmlns:a16="http://schemas.microsoft.com/office/drawing/2014/main" val="3207880237"/>
                    </a:ext>
                  </a:extLst>
                </a:gridCol>
                <a:gridCol w="3040784">
                  <a:extLst>
                    <a:ext uri="{9D8B030D-6E8A-4147-A177-3AD203B41FA5}">
                      <a16:colId xmlns:a16="http://schemas.microsoft.com/office/drawing/2014/main" val="517130287"/>
                    </a:ext>
                  </a:extLst>
                </a:gridCol>
              </a:tblGrid>
              <a:tr h="432925">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対応区分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対応</a:t>
                      </a:r>
                      <a:b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方針</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備考（対応事由、具体的紹介先等を補記）</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6913643"/>
                  </a:ext>
                </a:extLst>
              </a:tr>
              <a:tr h="332355">
                <a:tc>
                  <a:txBody>
                    <a:bodyPr/>
                    <a:lstStyle/>
                    <a:p>
                      <a:pPr algn="l" fontAlgn="ctr"/>
                      <a:r>
                        <a:rPr lang="ja-JP" altLang="en-US" sz="1000" b="0" i="0" u="none" strike="noStrike" dirty="0">
                          <a:solidFill>
                            <a:schemeClr val="tx1"/>
                          </a:solidFill>
                          <a:effectLst/>
                          <a:latin typeface="Meiryo UI" panose="020B0604030504040204" pitchFamily="50" charset="-128"/>
                          <a:ea typeface="Meiryo UI" panose="020B0604030504040204" pitchFamily="50" charset="-128"/>
                        </a:rPr>
                        <a:t>１．士業等専門家を紹介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1453389"/>
                  </a:ext>
                </a:extLst>
              </a:tr>
              <a:tr h="332355">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２．他の支援機関・金融機関を紹介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2878949"/>
                  </a:ext>
                </a:extLst>
              </a:tr>
              <a:tr h="332355">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３．診断した機関が対応</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（例：時機を図って再アプローチ（</a:t>
                      </a:r>
                      <a:r>
                        <a:rPr lang="en-US" altLang="ja-JP" sz="1000" b="0" i="0" u="none" strike="noStrike" dirty="0">
                          <a:solidFill>
                            <a:schemeClr val="tx1"/>
                          </a:solidFill>
                          <a:effectLst/>
                          <a:latin typeface="游ゴシック" panose="020B0400000000000000" pitchFamily="50" charset="-128"/>
                          <a:ea typeface="游ゴシック" panose="020B0400000000000000" pitchFamily="50" charset="-128"/>
                        </a:rPr>
                        <a:t>6</a:t>
                      </a:r>
                      <a:r>
                        <a:rPr lang="ja-JP" altLang="en-US" sz="1000" b="0" i="0" u="none" strike="noStrike" dirty="0">
                          <a:solidFill>
                            <a:schemeClr val="tx1"/>
                          </a:solidFill>
                          <a:effectLst/>
                          <a:latin typeface="游ゴシック" panose="020B0400000000000000" pitchFamily="50" charset="-128"/>
                          <a:ea typeface="游ゴシック" panose="020B0400000000000000" pitchFamily="50" charset="-128"/>
                        </a:rPr>
                        <a:t>ヶ月目途））</a:t>
                      </a:r>
                      <a:endParaRPr lang="en-US" altLang="ja-JP" sz="1000" b="0" i="0" u="none" strike="noStrike" dirty="0">
                        <a:solidFill>
                          <a:schemeClr val="tx1"/>
                        </a:solidFill>
                        <a:effectLst/>
                        <a:latin typeface="游ゴシック" panose="020B0400000000000000" pitchFamily="50" charset="-128"/>
                        <a:ea typeface="游ゴシック" panose="020B0400000000000000" pitchFamily="50" charset="-128"/>
                      </a:endParaRPr>
                    </a:p>
                    <a:p>
                      <a:pPr algn="l" fontAlgn="ctr"/>
                      <a:endParaRPr lang="en-US" altLang="ja-JP" sz="1000" b="0" i="0" u="none" strike="noStrike" dirty="0">
                        <a:solidFill>
                          <a:srgbClr val="FF0000"/>
                        </a:solidFill>
                        <a:effectLst/>
                        <a:latin typeface="游ゴシック" panose="020B0400000000000000" pitchFamily="50" charset="-128"/>
                        <a:ea typeface="游ゴシック" panose="020B0400000000000000" pitchFamily="50" charset="-128"/>
                      </a:endParaRPr>
                    </a:p>
                    <a:p>
                      <a:pPr algn="l" fontAlgn="ctr"/>
                      <a:endParaRPr lang="ja-JP" altLang="en-US" sz="1100" b="0" i="0" u="none" strike="noStrike" dirty="0">
                        <a:solidFill>
                          <a:srgbClr val="FF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4231177"/>
                  </a:ext>
                </a:extLst>
              </a:tr>
              <a:tr h="332355">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４．エリア</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CO</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（事業承継・引き継ぎ支援センター）を紹介</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548965"/>
                  </a:ext>
                </a:extLst>
              </a:tr>
              <a:tr h="332355">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５．支援の必要無し</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7131340"/>
                  </a:ext>
                </a:extLst>
              </a:tr>
            </a:tbl>
          </a:graphicData>
        </a:graphic>
      </p:graphicFrame>
      <p:sp>
        <p:nvSpPr>
          <p:cNvPr id="10" name="テキスト ボックス 9">
            <a:extLst>
              <a:ext uri="{FF2B5EF4-FFF2-40B4-BE49-F238E27FC236}">
                <a16:creationId xmlns:a16="http://schemas.microsoft.com/office/drawing/2014/main" id="{4720F6AC-B7C2-8887-FD5D-E34EA30DD6A9}"/>
              </a:ext>
            </a:extLst>
          </p:cNvPr>
          <p:cNvSpPr txBox="1"/>
          <p:nvPr/>
        </p:nvSpPr>
        <p:spPr>
          <a:xfrm>
            <a:off x="75456" y="455948"/>
            <a:ext cx="1261884" cy="276999"/>
          </a:xfrm>
          <a:prstGeom prst="rect">
            <a:avLst/>
          </a:prstGeom>
          <a:noFill/>
        </p:spPr>
        <p:txBody>
          <a:bodyPr wrap="square" rtlCol="0">
            <a:spAutoFit/>
          </a:bodyPr>
          <a:lstStyle/>
          <a:p>
            <a:r>
              <a:rPr kumimoji="1" lang="en-US" altLang="ja-JP" sz="120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a:latin typeface="Meiryo UI" panose="020B0604030504040204" pitchFamily="50" charset="-128"/>
                <a:ea typeface="Meiryo UI" panose="020B0604030504040204" pitchFamily="50" charset="-128"/>
                <a:cs typeface="Meiryo UI" panose="020B0604030504040204" pitchFamily="50" charset="-128"/>
              </a:rPr>
              <a:t>構成機関方針</a:t>
            </a:r>
            <a:r>
              <a:rPr kumimoji="1" lang="en-US" altLang="ja-JP" sz="120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a:extLst>
              <a:ext uri="{FF2B5EF4-FFF2-40B4-BE49-F238E27FC236}">
                <a16:creationId xmlns:a16="http://schemas.microsoft.com/office/drawing/2014/main" id="{81611DE9-A0FA-953D-4709-D356EB571D64}"/>
              </a:ext>
            </a:extLst>
          </p:cNvPr>
          <p:cNvSpPr txBox="1"/>
          <p:nvPr/>
        </p:nvSpPr>
        <p:spPr>
          <a:xfrm>
            <a:off x="75455" y="3254256"/>
            <a:ext cx="4209161" cy="276999"/>
          </a:xfrm>
          <a:prstGeom prst="rect">
            <a:avLst/>
          </a:prstGeom>
          <a:noFill/>
        </p:spPr>
        <p:txBody>
          <a:bodyPr wrap="square" rtlCol="0">
            <a:spAutoFit/>
          </a:bodyPr>
          <a:lstStyle/>
          <a:p>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構成機関使用欄</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相談者に対する情報等について記載</a:t>
            </a:r>
          </a:p>
        </p:txBody>
      </p:sp>
      <p:graphicFrame>
        <p:nvGraphicFramePr>
          <p:cNvPr id="12" name="表 11">
            <a:extLst>
              <a:ext uri="{FF2B5EF4-FFF2-40B4-BE49-F238E27FC236}">
                <a16:creationId xmlns:a16="http://schemas.microsoft.com/office/drawing/2014/main" id="{4AB17AC1-CA47-006B-6BC8-C4B7CEDB6D9F}"/>
              </a:ext>
            </a:extLst>
          </p:cNvPr>
          <p:cNvGraphicFramePr>
            <a:graphicFrameLocks noGrp="1"/>
          </p:cNvGraphicFramePr>
          <p:nvPr>
            <p:extLst>
              <p:ext uri="{D42A27DB-BD31-4B8C-83A1-F6EECF244321}">
                <p14:modId xmlns:p14="http://schemas.microsoft.com/office/powerpoint/2010/main" val="3332970191"/>
              </p:ext>
            </p:extLst>
          </p:nvPr>
        </p:nvGraphicFramePr>
        <p:xfrm>
          <a:off x="156754" y="3601049"/>
          <a:ext cx="6548846" cy="1905000"/>
        </p:xfrm>
        <a:graphic>
          <a:graphicData uri="http://schemas.openxmlformats.org/drawingml/2006/table">
            <a:tbl>
              <a:tblPr/>
              <a:tblGrid>
                <a:gridCol w="6548846">
                  <a:extLst>
                    <a:ext uri="{9D8B030D-6E8A-4147-A177-3AD203B41FA5}">
                      <a16:colId xmlns:a16="http://schemas.microsoft.com/office/drawing/2014/main" val="1743713753"/>
                    </a:ext>
                  </a:extLst>
                </a:gridCol>
              </a:tblGrid>
              <a:tr h="381000">
                <a:tc>
                  <a:txBody>
                    <a:bodyPr/>
                    <a:lstStyle/>
                    <a:p>
                      <a:pPr algn="l" fontAlgn="ctr"/>
                      <a:endParaRPr lang="ja-JP" altLang="en-US" sz="1200" b="0" i="0" u="none" strike="noStrike" dirty="0">
                        <a:solidFill>
                          <a:srgbClr val="FF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910936246"/>
                  </a:ext>
                </a:extLst>
              </a:tr>
              <a:tr h="381000">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136121786"/>
                  </a:ext>
                </a:extLst>
              </a:tr>
              <a:tr h="381000">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949272780"/>
                  </a:ext>
                </a:extLst>
              </a:tr>
              <a:tr h="381000">
                <a:tc>
                  <a:txBody>
                    <a:bodyPr/>
                    <a:lstStyle/>
                    <a:p>
                      <a:pPr algn="ctr" fontAlgn="ct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646334245"/>
                  </a:ext>
                </a:extLst>
              </a:tr>
              <a:tr h="381000">
                <a:tc>
                  <a:txBody>
                    <a:bodyPr/>
                    <a:lstStyle/>
                    <a:p>
                      <a:pPr algn="ctr" fontAlgn="ctr"/>
                      <a:endParaRPr lang="ja-JP" alt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617511"/>
                  </a:ext>
                </a:extLst>
              </a:tr>
            </a:tbl>
          </a:graphicData>
        </a:graphic>
      </p:graphicFrame>
      <p:sp>
        <p:nvSpPr>
          <p:cNvPr id="2" name="テキスト ボックス 1">
            <a:extLst>
              <a:ext uri="{FF2B5EF4-FFF2-40B4-BE49-F238E27FC236}">
                <a16:creationId xmlns:a16="http://schemas.microsoft.com/office/drawing/2014/main" id="{648BCE93-7DCF-FC01-B0AB-F30218F14586}"/>
              </a:ext>
            </a:extLst>
          </p:cNvPr>
          <p:cNvSpPr txBox="1"/>
          <p:nvPr/>
        </p:nvSpPr>
        <p:spPr>
          <a:xfrm>
            <a:off x="6541933" y="9536668"/>
            <a:ext cx="327334" cy="369332"/>
          </a:xfrm>
          <a:prstGeom prst="rect">
            <a:avLst/>
          </a:prstGeom>
          <a:noFill/>
        </p:spPr>
        <p:txBody>
          <a:bodyPr wrap="none" rtlCol="0">
            <a:spAutoFit/>
          </a:bodyPr>
          <a:lstStyle/>
          <a:p>
            <a:r>
              <a:rPr lang="en-US" altLang="ja-JP" dirty="0">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51872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フレーム 11">
            <a:extLst>
              <a:ext uri="{FF2B5EF4-FFF2-40B4-BE49-F238E27FC236}">
                <a16:creationId xmlns:a16="http://schemas.microsoft.com/office/drawing/2014/main" id="{A03A98D6-B458-BA8A-B822-B5F16803B722}"/>
              </a:ext>
            </a:extLst>
          </p:cNvPr>
          <p:cNvSpPr/>
          <p:nvPr/>
        </p:nvSpPr>
        <p:spPr bwMode="auto">
          <a:xfrm>
            <a:off x="3497756" y="1097413"/>
            <a:ext cx="3077891" cy="5433233"/>
          </a:xfrm>
          <a:prstGeom prst="frame">
            <a:avLst>
              <a:gd name="adj1" fmla="val 1119"/>
            </a:avLst>
          </a:prstGeom>
          <a:solidFill>
            <a:schemeClr val="accent1">
              <a:lumMod val="60000"/>
              <a:lumOff val="40000"/>
            </a:schemeClr>
          </a:solidFill>
          <a:ln w="9525">
            <a:solidFill>
              <a:schemeClr val="accent5"/>
            </a:solidFill>
            <a:miter lim="800000"/>
            <a:headEnd/>
            <a:tailEnd/>
          </a:ln>
          <a:effectLst/>
        </p:spPr>
        <p:txBody>
          <a:bodyPr wrap="none" rtlCol="0" anchor="ctr"/>
          <a:lstStyle/>
          <a:p>
            <a:pPr algn="l"/>
            <a:endParaRPr kumimoji="0" lang="ja-JP" altLang="en-US" sz="1800">
              <a:latin typeface="Meiryo UI" panose="020B0604030504040204" pitchFamily="50" charset="-128"/>
              <a:ea typeface="Meiryo UI" panose="020B0604030504040204" pitchFamily="50" charset="-128"/>
            </a:endParaRPr>
          </a:p>
        </p:txBody>
      </p:sp>
      <p:sp>
        <p:nvSpPr>
          <p:cNvPr id="6" name="フレーム 5">
            <a:extLst>
              <a:ext uri="{FF2B5EF4-FFF2-40B4-BE49-F238E27FC236}">
                <a16:creationId xmlns:a16="http://schemas.microsoft.com/office/drawing/2014/main" id="{89D46866-850A-2C3B-95D7-ABAC493657B9}"/>
              </a:ext>
            </a:extLst>
          </p:cNvPr>
          <p:cNvSpPr/>
          <p:nvPr/>
        </p:nvSpPr>
        <p:spPr bwMode="auto">
          <a:xfrm>
            <a:off x="257175" y="1097413"/>
            <a:ext cx="3077891" cy="5433233"/>
          </a:xfrm>
          <a:prstGeom prst="frame">
            <a:avLst>
              <a:gd name="adj1" fmla="val 1119"/>
            </a:avLst>
          </a:prstGeom>
          <a:solidFill>
            <a:schemeClr val="accent2">
              <a:lumMod val="60000"/>
              <a:lumOff val="40000"/>
            </a:schemeClr>
          </a:solidFill>
          <a:ln w="9525">
            <a:solidFill>
              <a:schemeClr val="accent6"/>
            </a:solidFill>
            <a:miter lim="800000"/>
            <a:headEnd/>
            <a:tailEnd/>
          </a:ln>
          <a:effectLst/>
        </p:spPr>
        <p:txBody>
          <a:bodyPr wrap="none" rtlCol="0" anchor="ctr"/>
          <a:lstStyle/>
          <a:p>
            <a:pPr algn="l"/>
            <a:endParaRPr kumimoji="0" lang="ja-JP" altLang="en-US" sz="1800">
              <a:latin typeface="Meiryo UI" panose="020B0604030504040204" pitchFamily="50" charset="-128"/>
              <a:ea typeface="Meiryo UI" panose="020B0604030504040204" pitchFamily="50" charset="-128"/>
            </a:endParaRPr>
          </a:p>
        </p:txBody>
      </p:sp>
      <p:grpSp>
        <p:nvGrpSpPr>
          <p:cNvPr id="28" name="グループ化 27">
            <a:extLst>
              <a:ext uri="{FF2B5EF4-FFF2-40B4-BE49-F238E27FC236}">
                <a16:creationId xmlns:a16="http://schemas.microsoft.com/office/drawing/2014/main" id="{197F7BD2-B819-9EB8-1357-5EC96FE00BA7}"/>
              </a:ext>
            </a:extLst>
          </p:cNvPr>
          <p:cNvGrpSpPr/>
          <p:nvPr/>
        </p:nvGrpSpPr>
        <p:grpSpPr>
          <a:xfrm>
            <a:off x="830972" y="7399194"/>
            <a:ext cx="4977393" cy="2428742"/>
            <a:chOff x="-369924" y="877108"/>
            <a:chExt cx="6133009" cy="2992628"/>
          </a:xfrm>
        </p:grpSpPr>
        <p:graphicFrame>
          <p:nvGraphicFramePr>
            <p:cNvPr id="5" name="グラフ 4">
              <a:extLst>
                <a:ext uri="{FF2B5EF4-FFF2-40B4-BE49-F238E27FC236}">
                  <a16:creationId xmlns:a16="http://schemas.microsoft.com/office/drawing/2014/main" id="{3B7BE0E9-423A-06C8-941E-DAA080DE1B8E}"/>
                </a:ext>
              </a:extLst>
            </p:cNvPr>
            <p:cNvGraphicFramePr/>
            <p:nvPr/>
          </p:nvGraphicFramePr>
          <p:xfrm>
            <a:off x="-369924" y="877108"/>
            <a:ext cx="5901719" cy="2766583"/>
          </p:xfrm>
          <a:graphic>
            <a:graphicData uri="http://schemas.openxmlformats.org/drawingml/2006/chart">
              <c:chart xmlns:c="http://schemas.openxmlformats.org/drawingml/2006/chart" xmlns:r="http://schemas.openxmlformats.org/officeDocument/2006/relationships" r:id="rId3"/>
            </a:graphicData>
          </a:graphic>
        </p:graphicFrame>
        <p:sp>
          <p:nvSpPr>
            <p:cNvPr id="10" name="テキスト ボックス 9">
              <a:extLst>
                <a:ext uri="{FF2B5EF4-FFF2-40B4-BE49-F238E27FC236}">
                  <a16:creationId xmlns:a16="http://schemas.microsoft.com/office/drawing/2014/main" id="{263D766B-4F9F-21BC-C927-A16A68C32B8E}"/>
                </a:ext>
              </a:extLst>
            </p:cNvPr>
            <p:cNvSpPr txBox="1"/>
            <p:nvPr/>
          </p:nvSpPr>
          <p:spPr>
            <a:xfrm>
              <a:off x="508719" y="3585311"/>
              <a:ext cx="5254366" cy="284425"/>
            </a:xfrm>
            <a:prstGeom prst="rect">
              <a:avLst/>
            </a:prstGeom>
            <a:noFill/>
          </p:spPr>
          <p:txBody>
            <a:bodyPr wrap="none" lIns="91440" tIns="45720" rIns="91440" bIns="45720" rtlCol="0" anchor="t">
              <a:spAutoFit/>
            </a:bodyPr>
            <a:lstStyle/>
            <a:p>
              <a:r>
                <a:rPr kumimoji="1" lang="en-US" altLang="ja-JP" sz="900" dirty="0">
                  <a:latin typeface="Meiryo UI"/>
                  <a:ea typeface="Meiryo UI"/>
                  <a:cs typeface="Meiryo UI" panose="020B0604030504040204" pitchFamily="50" charset="-128"/>
                </a:rPr>
                <a:t>【</a:t>
              </a:r>
              <a:r>
                <a:rPr kumimoji="1" lang="ja-JP" altLang="en-US" sz="900" dirty="0">
                  <a:latin typeface="Meiryo UI"/>
                  <a:ea typeface="Meiryo UI"/>
                  <a:cs typeface="Meiryo UI" panose="020B0604030504040204" pitchFamily="50" charset="-128"/>
                </a:rPr>
                <a:t>出典</a:t>
              </a:r>
              <a:r>
                <a:rPr kumimoji="1" lang="en-US" altLang="ja-JP" sz="900" dirty="0">
                  <a:latin typeface="Meiryo UI"/>
                  <a:ea typeface="Meiryo UI"/>
                  <a:cs typeface="Meiryo UI" panose="020B0604030504040204" pitchFamily="50" charset="-128"/>
                </a:rPr>
                <a:t>】</a:t>
              </a:r>
              <a:r>
                <a:rPr kumimoji="1" lang="ja-JP" altLang="en-US" sz="900" dirty="0">
                  <a:latin typeface="Meiryo UI"/>
                  <a:ea typeface="Meiryo UI"/>
                  <a:cs typeface="Meiryo UI" panose="020B0604030504040204" pitchFamily="50" charset="-128"/>
                </a:rPr>
                <a:t>（株）帝国データバンク「事業承継に関する企業の意識調査」</a:t>
              </a:r>
              <a:r>
                <a:rPr lang="ja-JP" altLang="en-US" sz="900" dirty="0">
                  <a:latin typeface="Meiryo UI"/>
                  <a:ea typeface="Meiryo UI"/>
                  <a:cs typeface="Meiryo UI" panose="020B0604030504040204" pitchFamily="50" charset="-128"/>
                </a:rPr>
                <a:t>（</a:t>
              </a:r>
              <a:r>
                <a:rPr kumimoji="1" lang="en-US" altLang="ja-JP" sz="900" dirty="0">
                  <a:latin typeface="Meiryo UI"/>
                  <a:ea typeface="Meiryo UI"/>
                  <a:cs typeface="Meiryo UI" panose="020B0604030504040204" pitchFamily="50" charset="-128"/>
                </a:rPr>
                <a:t>2021</a:t>
              </a:r>
              <a:r>
                <a:rPr kumimoji="1" lang="ja-JP" altLang="en-US" sz="900" dirty="0">
                  <a:latin typeface="Meiryo UI"/>
                  <a:ea typeface="Meiryo UI"/>
                  <a:cs typeface="Meiryo UI" panose="020B0604030504040204" pitchFamily="50" charset="-128"/>
                </a:rPr>
                <a:t>年８月</a:t>
              </a:r>
              <a:r>
                <a:rPr lang="ja-JP" altLang="en-US" sz="900" dirty="0">
                  <a:latin typeface="Meiryo UI"/>
                  <a:ea typeface="Meiryo UI"/>
                  <a:cs typeface="Meiryo UI" panose="020B0604030504040204" pitchFamily="50" charset="-128"/>
                </a:rPr>
                <a:t>）</a:t>
              </a:r>
              <a:endParaRPr lang="en-US" altLang="ja-JP" sz="900" dirty="0">
                <a:latin typeface="Meiryo UI"/>
                <a:ea typeface="Meiryo UI"/>
                <a:cs typeface="Meiryo UI" panose="020B0604030504040204" pitchFamily="50" charset="-128"/>
              </a:endParaRPr>
            </a:p>
          </p:txBody>
        </p:sp>
      </p:grpSp>
      <p:graphicFrame>
        <p:nvGraphicFramePr>
          <p:cNvPr id="3" name="グラフ 2" hidden="1">
            <a:extLst>
              <a:ext uri="{FF2B5EF4-FFF2-40B4-BE49-F238E27FC236}">
                <a16:creationId xmlns:a16="http://schemas.microsoft.com/office/drawing/2014/main" id="{0D13A5F4-7E8B-C6A3-380B-2DA6F01967AE}"/>
              </a:ext>
            </a:extLst>
          </p:cNvPr>
          <p:cNvGraphicFramePr/>
          <p:nvPr/>
        </p:nvGraphicFramePr>
        <p:xfrm>
          <a:off x="15109" y="7516646"/>
          <a:ext cx="4680603" cy="2234720"/>
        </p:xfrm>
        <a:graphic>
          <a:graphicData uri="http://schemas.openxmlformats.org/drawingml/2006/chart">
            <c:chart xmlns:c="http://schemas.openxmlformats.org/drawingml/2006/chart" xmlns:r="http://schemas.openxmlformats.org/officeDocument/2006/relationships" r:id="rId4"/>
          </a:graphicData>
        </a:graphic>
      </p:graphicFrame>
      <p:sp>
        <p:nvSpPr>
          <p:cNvPr id="4" name="正方形/長方形 3">
            <a:extLst>
              <a:ext uri="{FF2B5EF4-FFF2-40B4-BE49-F238E27FC236}">
                <a16:creationId xmlns:a16="http://schemas.microsoft.com/office/drawing/2014/main" id="{474DC774-43A3-2010-910A-099975D79D94}"/>
              </a:ext>
            </a:extLst>
          </p:cNvPr>
          <p:cNvSpPr/>
          <p:nvPr/>
        </p:nvSpPr>
        <p:spPr bwMode="auto">
          <a:xfrm>
            <a:off x="3715995" y="8184879"/>
            <a:ext cx="1796446" cy="922262"/>
          </a:xfrm>
          <a:prstGeom prst="rect">
            <a:avLst/>
          </a:prstGeom>
          <a:noFill/>
          <a:ln w="28575">
            <a:solidFill>
              <a:srgbClr val="FF0000"/>
            </a:solidFill>
            <a:miter lim="800000"/>
            <a:headEnd/>
            <a:tailEnd/>
          </a:ln>
          <a:effectLst/>
        </p:spPr>
        <p:txBody>
          <a:bodyPr wrap="none" rtlCol="0" anchor="ctr"/>
          <a:lstStyle/>
          <a:p>
            <a:pPr algn="l"/>
            <a:endParaRPr kumimoji="0" lang="ja-JP" altLang="en-US" sz="1800">
              <a:latin typeface="Meiryo UI" panose="020B0604030504040204" pitchFamily="50" charset="-128"/>
              <a:ea typeface="Meiryo UI" panose="020B0604030504040204" pitchFamily="50" charset="-128"/>
            </a:endParaRPr>
          </a:p>
        </p:txBody>
      </p:sp>
      <p:cxnSp>
        <p:nvCxnSpPr>
          <p:cNvPr id="9" name="直線コネクタ 8">
            <a:extLst>
              <a:ext uri="{FF2B5EF4-FFF2-40B4-BE49-F238E27FC236}">
                <a16:creationId xmlns:a16="http://schemas.microsoft.com/office/drawing/2014/main" id="{792F850B-79B9-1295-C1BD-084B0B6BC1B0}"/>
              </a:ext>
            </a:extLst>
          </p:cNvPr>
          <p:cNvCxnSpPr>
            <a:cxnSpLocks/>
          </p:cNvCxnSpPr>
          <p:nvPr/>
        </p:nvCxnSpPr>
        <p:spPr>
          <a:xfrm>
            <a:off x="3319669" y="8593661"/>
            <a:ext cx="368568"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47" name="グループ化 46">
            <a:extLst>
              <a:ext uri="{FF2B5EF4-FFF2-40B4-BE49-F238E27FC236}">
                <a16:creationId xmlns:a16="http://schemas.microsoft.com/office/drawing/2014/main" id="{EB9059DB-D7F8-ACCD-0A02-5A3391349A46}"/>
              </a:ext>
            </a:extLst>
          </p:cNvPr>
          <p:cNvGrpSpPr/>
          <p:nvPr/>
        </p:nvGrpSpPr>
        <p:grpSpPr>
          <a:xfrm>
            <a:off x="368810" y="48485"/>
            <a:ext cx="5901718" cy="849185"/>
            <a:chOff x="390318" y="134829"/>
            <a:chExt cx="5901718" cy="849185"/>
          </a:xfrm>
        </p:grpSpPr>
        <p:sp>
          <p:nvSpPr>
            <p:cNvPr id="7" name="テキスト ボックス 6">
              <a:extLst>
                <a:ext uri="{FF2B5EF4-FFF2-40B4-BE49-F238E27FC236}">
                  <a16:creationId xmlns:a16="http://schemas.microsoft.com/office/drawing/2014/main" id="{99B582A6-61D2-6632-4B21-AD66CD0D7F27}"/>
                </a:ext>
              </a:extLst>
            </p:cNvPr>
            <p:cNvSpPr txBox="1"/>
            <p:nvPr/>
          </p:nvSpPr>
          <p:spPr>
            <a:xfrm>
              <a:off x="390318" y="134829"/>
              <a:ext cx="5901718" cy="769441"/>
            </a:xfrm>
            <a:prstGeom prst="rect">
              <a:avLst/>
            </a:prstGeom>
            <a:noFill/>
          </p:spPr>
          <p:txBody>
            <a:bodyPr wrap="square" rtlCol="0">
              <a:spAutoFit/>
            </a:bodyPr>
            <a:lstStyle/>
            <a:p>
              <a:pPr algn="just"/>
              <a:r>
                <a:rPr kumimoji="1" lang="ja-JP" altLang="en-US" sz="2000" b="1" u="sng" dirty="0">
                  <a:highlight>
                    <a:srgbClr val="FFFFFF"/>
                  </a:highlight>
                  <a:latin typeface="Meiryo UI" panose="020B0604030504040204" pitchFamily="50" charset="-128"/>
                  <a:ea typeface="Meiryo UI" panose="020B0604030504040204" pitchFamily="50" charset="-128"/>
                  <a:cs typeface="Meiryo UI" panose="020B0604030504040204" pitchFamily="50" charset="-128"/>
                </a:rPr>
                <a:t>事業承継に向けたステップ</a:t>
              </a:r>
              <a:endParaRPr kumimoji="1" lang="en-US" altLang="ja-JP" sz="2000" b="1" u="sng" dirty="0">
                <a:highlight>
                  <a:srgbClr val="FFFFFF"/>
                </a:highlight>
                <a:latin typeface="Meiryo UI" panose="020B0604030504040204" pitchFamily="50" charset="-128"/>
                <a:ea typeface="Meiryo UI" panose="020B0604030504040204" pitchFamily="50" charset="-128"/>
                <a:cs typeface="Meiryo UI" panose="020B0604030504040204" pitchFamily="50" charset="-128"/>
              </a:endParaRPr>
            </a:p>
            <a:p>
              <a:pPr algn="just"/>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1" u="sng" dirty="0">
                  <a:latin typeface="Meiryo UI" panose="020B0604030504040204" pitchFamily="50" charset="-128"/>
                  <a:ea typeface="Meiryo UI" panose="020B0604030504040204" pitchFamily="50" charset="-128"/>
                  <a:cs typeface="Meiryo UI" panose="020B0604030504040204" pitchFamily="50" charset="-128"/>
                </a:rPr>
                <a:t>事業承継が完了するまでには実施すべきことが多くある</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ため、早期に準備に着手し、</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just"/>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支援機関の協力を得ながら</a:t>
              </a:r>
              <a:r>
                <a:rPr kumimoji="1" lang="ja-JP" altLang="en-US" sz="1200" b="1" u="sng" dirty="0">
                  <a:latin typeface="Meiryo UI" panose="020B0604030504040204" pitchFamily="50" charset="-128"/>
                  <a:ea typeface="Meiryo UI" panose="020B0604030504040204" pitchFamily="50" charset="-128"/>
                  <a:cs typeface="Meiryo UI" panose="020B0604030504040204" pitchFamily="50" charset="-128"/>
                </a:rPr>
                <a:t>着実に行動を重ねていく必要</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があります</a:t>
              </a:r>
            </a:p>
          </p:txBody>
        </p:sp>
        <p:cxnSp>
          <p:nvCxnSpPr>
            <p:cNvPr id="16" name="直線コネクタ 15">
              <a:extLst>
                <a:ext uri="{FF2B5EF4-FFF2-40B4-BE49-F238E27FC236}">
                  <a16:creationId xmlns:a16="http://schemas.microsoft.com/office/drawing/2014/main" id="{2DB4AFE8-7237-E6D0-708E-A29FFF6A1048}"/>
                </a:ext>
              </a:extLst>
            </p:cNvPr>
            <p:cNvCxnSpPr>
              <a:cxnSpLocks/>
            </p:cNvCxnSpPr>
            <p:nvPr/>
          </p:nvCxnSpPr>
          <p:spPr>
            <a:xfrm>
              <a:off x="405185" y="228014"/>
              <a:ext cx="0" cy="756000"/>
            </a:xfrm>
            <a:prstGeom prst="line">
              <a:avLst/>
            </a:prstGeom>
          </p:spPr>
          <p:style>
            <a:lnRef idx="3">
              <a:schemeClr val="accent2"/>
            </a:lnRef>
            <a:fillRef idx="0">
              <a:schemeClr val="accent2"/>
            </a:fillRef>
            <a:effectRef idx="2">
              <a:schemeClr val="accent2"/>
            </a:effectRef>
            <a:fontRef idx="minor">
              <a:schemeClr val="tx1"/>
            </a:fontRef>
          </p:style>
        </p:cxnSp>
      </p:grpSp>
      <p:sp>
        <p:nvSpPr>
          <p:cNvPr id="54" name="テキスト ボックス 53">
            <a:extLst>
              <a:ext uri="{FF2B5EF4-FFF2-40B4-BE49-F238E27FC236}">
                <a16:creationId xmlns:a16="http://schemas.microsoft.com/office/drawing/2014/main" id="{FE3CD49B-A14D-127E-780A-D7D547C0A521}"/>
              </a:ext>
            </a:extLst>
          </p:cNvPr>
          <p:cNvSpPr txBox="1"/>
          <p:nvPr/>
        </p:nvSpPr>
        <p:spPr>
          <a:xfrm>
            <a:off x="607399" y="6728535"/>
            <a:ext cx="6441763" cy="707886"/>
          </a:xfrm>
          <a:prstGeom prst="rect">
            <a:avLst/>
          </a:prstGeom>
          <a:noFill/>
        </p:spPr>
        <p:txBody>
          <a:bodyPr wrap="square" rtlCol="0">
            <a:spAutoFit/>
          </a:bodyPr>
          <a:lstStyle/>
          <a:p>
            <a:pPr algn="just"/>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後継者への移行期間</a:t>
            </a:r>
            <a:endParaRPr kumimoji="1"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algn="just"/>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後継者を決めてから事業承継が完了するまで、３年以上を要する割合が半数を超え、</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just"/>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年以上を要する割合も少なくないため、</a:t>
            </a:r>
            <a:r>
              <a:rPr kumimoji="1" lang="ja-JP" altLang="en-US" sz="12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事業承継に向けた早期の準備が必要</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です</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矢印: 下 40">
            <a:extLst>
              <a:ext uri="{FF2B5EF4-FFF2-40B4-BE49-F238E27FC236}">
                <a16:creationId xmlns:a16="http://schemas.microsoft.com/office/drawing/2014/main" id="{DC9E2023-5F40-3796-4A14-49F3560144B2}"/>
              </a:ext>
            </a:extLst>
          </p:cNvPr>
          <p:cNvSpPr/>
          <p:nvPr/>
        </p:nvSpPr>
        <p:spPr bwMode="auto">
          <a:xfrm>
            <a:off x="4864178" y="3781316"/>
            <a:ext cx="278973" cy="221351"/>
          </a:xfrm>
          <a:prstGeom prst="downArrow">
            <a:avLst/>
          </a:prstGeom>
          <a:solidFill>
            <a:schemeClr val="accent6">
              <a:lumMod val="40000"/>
              <a:lumOff val="60000"/>
            </a:schemeClr>
          </a:solidFill>
          <a:ln w="9525">
            <a:noFill/>
            <a:miter lim="800000"/>
            <a:headEnd/>
            <a:tailEnd/>
          </a:ln>
          <a:effectLst/>
        </p:spPr>
        <p:txBody>
          <a:bodyPr wrap="none" rtlCol="0" anchor="ctr"/>
          <a:lstStyle/>
          <a:p>
            <a:pPr algn="l"/>
            <a:endParaRPr kumimoji="0" lang="ja-JP" altLang="en-US" sz="1800">
              <a:latin typeface="Meiryo UI" panose="020B0604030504040204" pitchFamily="50" charset="-128"/>
              <a:ea typeface="Meiryo UI" panose="020B0604030504040204" pitchFamily="50" charset="-128"/>
            </a:endParaRPr>
          </a:p>
        </p:txBody>
      </p:sp>
      <p:sp>
        <p:nvSpPr>
          <p:cNvPr id="42" name="テキスト ボックス 41">
            <a:extLst>
              <a:ext uri="{FF2B5EF4-FFF2-40B4-BE49-F238E27FC236}">
                <a16:creationId xmlns:a16="http://schemas.microsoft.com/office/drawing/2014/main" id="{F81A30A9-5F98-CAA9-101C-B1088A66E776}"/>
              </a:ext>
            </a:extLst>
          </p:cNvPr>
          <p:cNvSpPr txBox="1"/>
          <p:nvPr/>
        </p:nvSpPr>
        <p:spPr>
          <a:xfrm>
            <a:off x="4995757" y="931061"/>
            <a:ext cx="1745351" cy="307777"/>
          </a:xfrm>
          <a:prstGeom prst="rect">
            <a:avLst/>
          </a:prstGeom>
          <a:solidFill>
            <a:schemeClr val="accent5">
              <a:lumMod val="20000"/>
              <a:lumOff val="80000"/>
            </a:schemeClr>
          </a:solidFill>
        </p:spPr>
        <p:txBody>
          <a:bodyPr wrap="square" rtlCol="0">
            <a:spAutoFit/>
          </a:bodyPr>
          <a:lstStyle/>
          <a:p>
            <a:pPr algn="ctr"/>
            <a:r>
              <a:rPr kumimoji="1" lang="ja-JP" altLang="en-US" sz="1400" b="1" u="sng">
                <a:latin typeface="Meiryo UI" panose="020B0604030504040204" pitchFamily="50" charset="-128"/>
                <a:ea typeface="Meiryo UI" panose="020B0604030504040204" pitchFamily="50" charset="-128"/>
                <a:cs typeface="Meiryo UI" panose="020B0604030504040204" pitchFamily="50" charset="-128"/>
              </a:rPr>
              <a:t>社外への引継ぎ</a:t>
            </a:r>
          </a:p>
        </p:txBody>
      </p:sp>
      <p:sp>
        <p:nvSpPr>
          <p:cNvPr id="19" name="矢印: 下 18">
            <a:extLst>
              <a:ext uri="{FF2B5EF4-FFF2-40B4-BE49-F238E27FC236}">
                <a16:creationId xmlns:a16="http://schemas.microsoft.com/office/drawing/2014/main" id="{E1A277CB-1660-D151-B40B-883AD8604CD7}"/>
              </a:ext>
            </a:extLst>
          </p:cNvPr>
          <p:cNvSpPr/>
          <p:nvPr/>
        </p:nvSpPr>
        <p:spPr bwMode="auto">
          <a:xfrm>
            <a:off x="1732415" y="3769108"/>
            <a:ext cx="278973" cy="248355"/>
          </a:xfrm>
          <a:prstGeom prst="downArrow">
            <a:avLst/>
          </a:prstGeom>
          <a:solidFill>
            <a:schemeClr val="accent6">
              <a:lumMod val="40000"/>
              <a:lumOff val="60000"/>
            </a:schemeClr>
          </a:solidFill>
          <a:ln w="9525">
            <a:noFill/>
            <a:miter lim="800000"/>
            <a:headEnd/>
            <a:tailEnd/>
          </a:ln>
          <a:effectLst/>
        </p:spPr>
        <p:txBody>
          <a:bodyPr wrap="none" rtlCol="0" anchor="ctr"/>
          <a:lstStyle/>
          <a:p>
            <a:pPr algn="l"/>
            <a:endParaRPr kumimoji="0" lang="ja-JP" altLang="en-US" sz="180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218EA4C2-24C4-AF3D-51CF-6F3570498A23}"/>
              </a:ext>
            </a:extLst>
          </p:cNvPr>
          <p:cNvSpPr txBox="1"/>
          <p:nvPr/>
        </p:nvSpPr>
        <p:spPr>
          <a:xfrm>
            <a:off x="73487" y="929004"/>
            <a:ext cx="1745350" cy="307777"/>
          </a:xfrm>
          <a:prstGeom prst="rect">
            <a:avLst/>
          </a:prstGeom>
          <a:solidFill>
            <a:schemeClr val="accent6">
              <a:lumMod val="20000"/>
              <a:lumOff val="80000"/>
            </a:schemeClr>
          </a:solidFill>
        </p:spPr>
        <p:txBody>
          <a:bodyPr wrap="square" rtlCol="0">
            <a:spAutoFit/>
          </a:bodyPr>
          <a:lstStyle/>
          <a:p>
            <a:pPr algn="ctr"/>
            <a:r>
              <a:rPr kumimoji="1" lang="ja-JP" altLang="en-US" sz="1400" b="1" u="sng">
                <a:latin typeface="Meiryo UI" panose="020B0604030504040204" pitchFamily="50" charset="-128"/>
                <a:ea typeface="Meiryo UI" panose="020B0604030504040204" pitchFamily="50" charset="-128"/>
                <a:cs typeface="Meiryo UI" panose="020B0604030504040204" pitchFamily="50" charset="-128"/>
              </a:rPr>
              <a:t>親族内・従業員承継</a:t>
            </a:r>
          </a:p>
        </p:txBody>
      </p:sp>
      <p:sp>
        <p:nvSpPr>
          <p:cNvPr id="14" name="テキスト ボックス 13">
            <a:extLst>
              <a:ext uri="{FF2B5EF4-FFF2-40B4-BE49-F238E27FC236}">
                <a16:creationId xmlns:a16="http://schemas.microsoft.com/office/drawing/2014/main" id="{D364820A-D571-5B3C-1D81-E7537F645032}"/>
              </a:ext>
            </a:extLst>
          </p:cNvPr>
          <p:cNvSpPr txBox="1"/>
          <p:nvPr/>
        </p:nvSpPr>
        <p:spPr>
          <a:xfrm>
            <a:off x="520953" y="1309936"/>
            <a:ext cx="5795873" cy="461665"/>
          </a:xfrm>
          <a:prstGeom prst="rect">
            <a:avLst/>
          </a:prstGeom>
          <a:solidFill>
            <a:schemeClr val="accent3">
              <a:lumMod val="60000"/>
              <a:lumOff val="40000"/>
            </a:schemeClr>
          </a:solidFill>
        </p:spPr>
        <p:txBody>
          <a:bodyPr wrap="square" rtlCol="0">
            <a:spAutoFit/>
          </a:bodyPr>
          <a:lstStyle/>
          <a:p>
            <a:pPr algn="ctr"/>
            <a:r>
              <a:rPr kumimoji="1" lang="ja-JP" altLang="en-US" sz="1400" b="1">
                <a:latin typeface="Meiryo UI" panose="020B0604030504040204" pitchFamily="50" charset="-128"/>
                <a:ea typeface="Meiryo UI" panose="020B0604030504040204" pitchFamily="50" charset="-128"/>
                <a:cs typeface="Meiryo UI" panose="020B0604030504040204" pitchFamily="50" charset="-128"/>
              </a:rPr>
              <a:t>１．事業承継に向けた準備の必要性の認識</a:t>
            </a:r>
            <a:endParaRPr kumimoji="1" lang="en-US" altLang="ja-JP" sz="1400" b="1">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a:latin typeface="Meiryo UI" panose="020B0604030504040204" pitchFamily="50" charset="-128"/>
                <a:ea typeface="Meiryo UI" panose="020B0604030504040204" pitchFamily="50" charset="-128"/>
                <a:cs typeface="Meiryo UI" panose="020B0604030504040204" pitchFamily="50" charset="-128"/>
              </a:rPr>
              <a:t>従業員の雇用、これまでの製品・サービス等を守るため、早期に準備に着手することが大切です</a:t>
            </a:r>
            <a:endParaRPr kumimoji="1" lang="en-US" altLang="ja-JP" sz="100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a:extLst>
              <a:ext uri="{FF2B5EF4-FFF2-40B4-BE49-F238E27FC236}">
                <a16:creationId xmlns:a16="http://schemas.microsoft.com/office/drawing/2014/main" id="{5EE17D1F-A523-C112-5331-3F8F9C9DB2A4}"/>
              </a:ext>
            </a:extLst>
          </p:cNvPr>
          <p:cNvSpPr txBox="1"/>
          <p:nvPr/>
        </p:nvSpPr>
        <p:spPr>
          <a:xfrm>
            <a:off x="620818" y="2861172"/>
            <a:ext cx="5795872" cy="784830"/>
          </a:xfrm>
          <a:prstGeom prst="rect">
            <a:avLst/>
          </a:prstGeom>
          <a:solidFill>
            <a:schemeClr val="accent3">
              <a:lumMod val="60000"/>
              <a:lumOff val="40000"/>
            </a:schemeClr>
          </a:solidFill>
        </p:spPr>
        <p:txBody>
          <a:bodyPr wrap="square" rtlCol="0">
            <a:spAutoFit/>
          </a:bodyPr>
          <a:lstStyle/>
          <a:p>
            <a:pPr algn="ct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３．事業承継に向けた経営改善（磨き上げ）</a:t>
            </a:r>
            <a:endParaRPr kumimoji="1"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将来の承継に向けて、本業の競争力強化、社内の体制整備等の経営改善を行います</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親族内・従業員承継において、後継者が決まっている場合には、</a:t>
            </a:r>
            <a:endParaRPr kumimoji="1"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後継者と事業承継計画を策定して磨き上げを進めることも望ましいです</a:t>
            </a:r>
            <a:endParaRPr kumimoji="1" lang="en-US" altLang="ja-JP"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a:extLst>
              <a:ext uri="{FF2B5EF4-FFF2-40B4-BE49-F238E27FC236}">
                <a16:creationId xmlns:a16="http://schemas.microsoft.com/office/drawing/2014/main" id="{31F759BB-3DBD-12A9-6ABB-F74F5D035B2B}"/>
              </a:ext>
            </a:extLst>
          </p:cNvPr>
          <p:cNvSpPr txBox="1"/>
          <p:nvPr/>
        </p:nvSpPr>
        <p:spPr>
          <a:xfrm>
            <a:off x="546214" y="4015308"/>
            <a:ext cx="2651376" cy="615553"/>
          </a:xfrm>
          <a:prstGeom prst="rect">
            <a:avLst/>
          </a:prstGeom>
          <a:solidFill>
            <a:schemeClr val="accent6">
              <a:lumMod val="60000"/>
              <a:lumOff val="40000"/>
            </a:schemeClr>
          </a:solidFill>
        </p:spPr>
        <p:txBody>
          <a:bodyPr wrap="square" rtlCol="0">
            <a:spAutoFit/>
          </a:bodyPr>
          <a:lstStyle/>
          <a:p>
            <a:pPr algn="ct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4-1</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．事業承継計画の策定</a:t>
            </a:r>
            <a:endParaRPr kumimoji="1"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会社の将来を見据え、いつ、どのように、何を誰に承継するのかについて、具体的に策定します</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a:extLst>
              <a:ext uri="{FF2B5EF4-FFF2-40B4-BE49-F238E27FC236}">
                <a16:creationId xmlns:a16="http://schemas.microsoft.com/office/drawing/2014/main" id="{70614D6A-EA74-C8A7-5099-CE7DD8F4E164}"/>
              </a:ext>
            </a:extLst>
          </p:cNvPr>
          <p:cNvSpPr txBox="1"/>
          <p:nvPr/>
        </p:nvSpPr>
        <p:spPr>
          <a:xfrm>
            <a:off x="545303" y="5151111"/>
            <a:ext cx="2653199" cy="615553"/>
          </a:xfrm>
          <a:prstGeom prst="rect">
            <a:avLst/>
          </a:prstGeom>
          <a:solidFill>
            <a:schemeClr val="accent6">
              <a:lumMod val="40000"/>
              <a:lumOff val="60000"/>
            </a:schemeClr>
          </a:solidFill>
        </p:spPr>
        <p:txBody>
          <a:bodyPr wrap="square" rtlCol="0">
            <a:spAutoFit/>
          </a:bodyPr>
          <a:lstStyle/>
          <a:p>
            <a:pPr algn="ct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5-1</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．事業承継の実行</a:t>
            </a:r>
            <a:endParaRPr kumimoji="1"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株式、事業用資産の移転や</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経営権の承継等を実行します</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30">
            <a:extLst>
              <a:ext uri="{FF2B5EF4-FFF2-40B4-BE49-F238E27FC236}">
                <a16:creationId xmlns:a16="http://schemas.microsoft.com/office/drawing/2014/main" id="{44406C53-D875-9EC9-E630-67E718BBAF1F}"/>
              </a:ext>
            </a:extLst>
          </p:cNvPr>
          <p:cNvSpPr txBox="1"/>
          <p:nvPr/>
        </p:nvSpPr>
        <p:spPr>
          <a:xfrm>
            <a:off x="3673735" y="5155748"/>
            <a:ext cx="2653198" cy="615553"/>
          </a:xfrm>
          <a:prstGeom prst="rect">
            <a:avLst/>
          </a:prstGeom>
          <a:solidFill>
            <a:schemeClr val="accent5">
              <a:lumMod val="40000"/>
              <a:lumOff val="60000"/>
            </a:schemeClr>
          </a:solidFill>
        </p:spPr>
        <p:txBody>
          <a:bodyPr wrap="square" rtlCol="0">
            <a:spAutoFit/>
          </a:bodyPr>
          <a:lstStyle/>
          <a:p>
            <a:pPr algn="ct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5-2</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cs typeface="Meiryo UI" panose="020B0604030504040204" pitchFamily="50" charset="-128"/>
              </a:rPr>
              <a:t>M&amp;A</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の実行</a:t>
            </a:r>
            <a:endParaRPr kumimoji="1"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M&amp;A</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の手続きに沿って、</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株式、事業用資産の移転、決済等を行います</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a:extLst>
              <a:ext uri="{FF2B5EF4-FFF2-40B4-BE49-F238E27FC236}">
                <a16:creationId xmlns:a16="http://schemas.microsoft.com/office/drawing/2014/main" id="{6FA3099F-A770-2CF8-B8CA-846C9BE5CD43}"/>
              </a:ext>
            </a:extLst>
          </p:cNvPr>
          <p:cNvSpPr txBox="1"/>
          <p:nvPr/>
        </p:nvSpPr>
        <p:spPr>
          <a:xfrm>
            <a:off x="3681310" y="4015308"/>
            <a:ext cx="2653199" cy="615553"/>
          </a:xfrm>
          <a:prstGeom prst="rect">
            <a:avLst/>
          </a:prstGeom>
          <a:solidFill>
            <a:schemeClr val="accent5">
              <a:lumMod val="60000"/>
              <a:lumOff val="40000"/>
            </a:schemeClr>
          </a:solidFill>
        </p:spPr>
        <p:txBody>
          <a:bodyPr wrap="square" rtlCol="0">
            <a:spAutoFit/>
          </a:bodyPr>
          <a:lstStyle/>
          <a:p>
            <a:pPr algn="ct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4-2</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M&amp;A</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の工程</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支援機関、専門家に相談しながら、</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引継ぎ先を探し、条件を検討します</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a:extLst>
              <a:ext uri="{FF2B5EF4-FFF2-40B4-BE49-F238E27FC236}">
                <a16:creationId xmlns:a16="http://schemas.microsoft.com/office/drawing/2014/main" id="{143DCE78-5E17-810B-A548-E46185FC4AED}"/>
              </a:ext>
            </a:extLst>
          </p:cNvPr>
          <p:cNvSpPr txBox="1"/>
          <p:nvPr/>
        </p:nvSpPr>
        <p:spPr>
          <a:xfrm>
            <a:off x="545303" y="1948862"/>
            <a:ext cx="5795872" cy="461665"/>
          </a:xfrm>
          <a:prstGeom prst="rect">
            <a:avLst/>
          </a:prstGeom>
          <a:solidFill>
            <a:schemeClr val="accent3">
              <a:lumMod val="60000"/>
              <a:lumOff val="40000"/>
            </a:schemeClr>
          </a:solidFill>
        </p:spPr>
        <p:txBody>
          <a:bodyPr wrap="square" rtlCol="0">
            <a:spAutoFit/>
          </a:bodyPr>
          <a:lstStyle/>
          <a:p>
            <a:pPr algn="ct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２．経営状況・経営課題等の把握（見える化）</a:t>
            </a:r>
            <a:endParaRPr kumimoji="1"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事業承継に向けて、自社の現状を把握し、課題に向けた対応策を事前に把握します</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矢印: 下 12">
            <a:extLst>
              <a:ext uri="{FF2B5EF4-FFF2-40B4-BE49-F238E27FC236}">
                <a16:creationId xmlns:a16="http://schemas.microsoft.com/office/drawing/2014/main" id="{1F04B4F0-3070-1140-1EC4-20B2BF8BA055}"/>
              </a:ext>
            </a:extLst>
          </p:cNvPr>
          <p:cNvSpPr/>
          <p:nvPr/>
        </p:nvSpPr>
        <p:spPr bwMode="auto">
          <a:xfrm>
            <a:off x="3059517" y="1776683"/>
            <a:ext cx="718741" cy="151628"/>
          </a:xfrm>
          <a:prstGeom prst="downArrow">
            <a:avLst>
              <a:gd name="adj1" fmla="val 50000"/>
              <a:gd name="adj2" fmla="val 50000"/>
            </a:avLst>
          </a:prstGeom>
          <a:solidFill>
            <a:schemeClr val="accent6">
              <a:lumMod val="40000"/>
              <a:lumOff val="60000"/>
            </a:schemeClr>
          </a:solidFill>
          <a:ln w="9525">
            <a:noFill/>
            <a:miter lim="800000"/>
            <a:headEnd/>
            <a:tailEnd/>
          </a:ln>
          <a:effectLst/>
        </p:spPr>
        <p:txBody>
          <a:bodyPr wrap="none" rtlCol="0" anchor="ctr"/>
          <a:lstStyle/>
          <a:p>
            <a:pPr algn="l"/>
            <a:endParaRPr kumimoji="0" lang="ja-JP" altLang="en-US" sz="1800">
              <a:latin typeface="Meiryo UI" panose="020B0604030504040204" pitchFamily="50" charset="-128"/>
              <a:ea typeface="Meiryo UI" panose="020B0604030504040204" pitchFamily="50" charset="-128"/>
            </a:endParaRPr>
          </a:p>
        </p:txBody>
      </p:sp>
      <p:sp>
        <p:nvSpPr>
          <p:cNvPr id="23" name="矢印: 下 22">
            <a:extLst>
              <a:ext uri="{FF2B5EF4-FFF2-40B4-BE49-F238E27FC236}">
                <a16:creationId xmlns:a16="http://schemas.microsoft.com/office/drawing/2014/main" id="{C886080F-16C4-DFE7-2478-C2F3A71D85C2}"/>
              </a:ext>
            </a:extLst>
          </p:cNvPr>
          <p:cNvSpPr/>
          <p:nvPr/>
        </p:nvSpPr>
        <p:spPr bwMode="auto">
          <a:xfrm>
            <a:off x="1681658" y="4881685"/>
            <a:ext cx="259732" cy="252000"/>
          </a:xfrm>
          <a:prstGeom prst="downArrow">
            <a:avLst/>
          </a:prstGeom>
          <a:solidFill>
            <a:schemeClr val="accent6">
              <a:lumMod val="40000"/>
              <a:lumOff val="60000"/>
            </a:schemeClr>
          </a:solidFill>
          <a:ln w="9525">
            <a:noFill/>
            <a:miter lim="800000"/>
            <a:headEnd/>
            <a:tailEnd/>
          </a:ln>
          <a:effectLst/>
        </p:spPr>
        <p:txBody>
          <a:bodyPr wrap="none" rtlCol="0" anchor="ctr"/>
          <a:lstStyle/>
          <a:p>
            <a:pPr algn="l"/>
            <a:endParaRPr kumimoji="0" lang="ja-JP" altLang="en-US" sz="1800">
              <a:latin typeface="Meiryo UI" panose="020B0604030504040204" pitchFamily="50" charset="-128"/>
              <a:ea typeface="Meiryo UI" panose="020B0604030504040204" pitchFamily="50" charset="-128"/>
            </a:endParaRPr>
          </a:p>
        </p:txBody>
      </p:sp>
      <p:sp>
        <p:nvSpPr>
          <p:cNvPr id="11" name="矢印: 下 10">
            <a:extLst>
              <a:ext uri="{FF2B5EF4-FFF2-40B4-BE49-F238E27FC236}">
                <a16:creationId xmlns:a16="http://schemas.microsoft.com/office/drawing/2014/main" id="{F63B20B8-419B-E0B5-FD1B-C12FBE5A4F34}"/>
              </a:ext>
            </a:extLst>
          </p:cNvPr>
          <p:cNvSpPr/>
          <p:nvPr/>
        </p:nvSpPr>
        <p:spPr bwMode="auto">
          <a:xfrm>
            <a:off x="4878448" y="4884751"/>
            <a:ext cx="234619" cy="252000"/>
          </a:xfrm>
          <a:prstGeom prst="downArrow">
            <a:avLst/>
          </a:prstGeom>
          <a:solidFill>
            <a:schemeClr val="accent6">
              <a:lumMod val="40000"/>
              <a:lumOff val="60000"/>
            </a:schemeClr>
          </a:solidFill>
          <a:ln w="9525">
            <a:noFill/>
            <a:miter lim="800000"/>
            <a:headEnd/>
            <a:tailEnd/>
          </a:ln>
          <a:effectLst/>
        </p:spPr>
        <p:txBody>
          <a:bodyPr wrap="none" rtlCol="0" anchor="ctr"/>
          <a:lstStyle/>
          <a:p>
            <a:pPr algn="l"/>
            <a:endParaRPr kumimoji="0" lang="ja-JP" altLang="en-US" sz="1800">
              <a:latin typeface="Meiryo UI" panose="020B0604030504040204" pitchFamily="50" charset="-128"/>
              <a:ea typeface="Meiryo UI" panose="020B0604030504040204" pitchFamily="50" charset="-128"/>
            </a:endParaRPr>
          </a:p>
        </p:txBody>
      </p:sp>
      <p:sp>
        <p:nvSpPr>
          <p:cNvPr id="37" name="テキスト ボックス 36">
            <a:extLst>
              <a:ext uri="{FF2B5EF4-FFF2-40B4-BE49-F238E27FC236}">
                <a16:creationId xmlns:a16="http://schemas.microsoft.com/office/drawing/2014/main" id="{9BB797DA-E58C-D989-0E8D-9955CCD2AA00}"/>
              </a:ext>
            </a:extLst>
          </p:cNvPr>
          <p:cNvSpPr txBox="1"/>
          <p:nvPr/>
        </p:nvSpPr>
        <p:spPr>
          <a:xfrm>
            <a:off x="320323" y="3605401"/>
            <a:ext cx="6197130" cy="246221"/>
          </a:xfrm>
          <a:prstGeom prst="rect">
            <a:avLst/>
          </a:prstGeom>
          <a:solidFill>
            <a:schemeClr val="bg1"/>
          </a:solidFill>
        </p:spPr>
        <p:txBody>
          <a:bodyPr wrap="square" rtlCol="0">
            <a:spAutoFit/>
          </a:bodyPr>
          <a:lstStyle/>
          <a:p>
            <a:pPr marL="171450" indent="-171450" algn="ctr">
              <a:buFont typeface="Meiryo UI" panose="020B0604030504040204" pitchFamily="50" charset="-128"/>
              <a:buChar char="☞"/>
            </a:pPr>
            <a:r>
              <a:rPr kumimoji="1" lang="ja-JP" altLang="en-US"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想定アクション：商工会議所、商工会、よろず支援拠点や士業等専門家、金融機関等への相談</a:t>
            </a:r>
          </a:p>
        </p:txBody>
      </p:sp>
      <p:sp>
        <p:nvSpPr>
          <p:cNvPr id="43" name="テキスト ボックス 42">
            <a:extLst>
              <a:ext uri="{FF2B5EF4-FFF2-40B4-BE49-F238E27FC236}">
                <a16:creationId xmlns:a16="http://schemas.microsoft.com/office/drawing/2014/main" id="{30C9696B-FECF-ED22-7D76-37240F1906C3}"/>
              </a:ext>
            </a:extLst>
          </p:cNvPr>
          <p:cNvSpPr txBox="1"/>
          <p:nvPr/>
        </p:nvSpPr>
        <p:spPr>
          <a:xfrm>
            <a:off x="520953" y="4720170"/>
            <a:ext cx="5820222" cy="246221"/>
          </a:xfrm>
          <a:prstGeom prst="rect">
            <a:avLst/>
          </a:prstGeom>
          <a:solidFill>
            <a:schemeClr val="bg1"/>
          </a:solidFill>
        </p:spPr>
        <p:txBody>
          <a:bodyPr wrap="square" rtlCol="0">
            <a:spAutoFit/>
          </a:bodyPr>
          <a:lstStyle/>
          <a:p>
            <a:pPr marL="171450" indent="-171450" algn="ctr">
              <a:buFont typeface="Meiryo UI" panose="020B0604030504040204" pitchFamily="50" charset="-128"/>
              <a:buChar char="☞"/>
            </a:pPr>
            <a:r>
              <a:rPr kumimoji="1" lang="ja-JP" altLang="en-US"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想定アクション：商工会議所、商工会、事業承継・引継ぎ支援センターへの相談</a:t>
            </a:r>
          </a:p>
        </p:txBody>
      </p:sp>
      <p:sp>
        <p:nvSpPr>
          <p:cNvPr id="44" name="テキスト ボックス 43">
            <a:extLst>
              <a:ext uri="{FF2B5EF4-FFF2-40B4-BE49-F238E27FC236}">
                <a16:creationId xmlns:a16="http://schemas.microsoft.com/office/drawing/2014/main" id="{75779F37-A55F-6583-D05A-9FE5D8BEA939}"/>
              </a:ext>
            </a:extLst>
          </p:cNvPr>
          <p:cNvSpPr txBox="1"/>
          <p:nvPr/>
        </p:nvSpPr>
        <p:spPr>
          <a:xfrm>
            <a:off x="192592" y="5860640"/>
            <a:ext cx="3523403" cy="484492"/>
          </a:xfrm>
          <a:prstGeom prst="rect">
            <a:avLst/>
          </a:prstGeom>
          <a:noFill/>
        </p:spPr>
        <p:txBody>
          <a:bodyPr wrap="square" rtlCol="0">
            <a:spAutoFit/>
          </a:bodyPr>
          <a:lstStyle/>
          <a:p>
            <a:pPr marL="171450" indent="-171450">
              <a:buFont typeface="Meiryo UI" panose="020B0604030504040204" pitchFamily="50" charset="-128"/>
              <a:buChar char="☞"/>
            </a:pPr>
            <a:r>
              <a:rPr kumimoji="1" lang="ja-JP" altLang="en-US"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想定アクション：事業承継税制の活用等</a:t>
            </a:r>
            <a:endParaRPr kumimoji="1" lang="en-US" altLang="ja-JP"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kumimoji="1" lang="en-US" altLang="ja-JP"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特例承継計画の提出期限は</a:t>
            </a:r>
            <a:r>
              <a:rPr kumimoji="1" lang="en-US" altLang="ja-JP" sz="1200" b="1" u="heavy" dirty="0">
                <a:solidFill>
                  <a:srgbClr val="FF0000"/>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2026</a:t>
            </a:r>
            <a:r>
              <a:rPr kumimoji="1" lang="ja-JP" altLang="en-US" sz="1200" b="1" u="heavy" dirty="0">
                <a:solidFill>
                  <a:srgbClr val="FF0000"/>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b="1" u="heavy" dirty="0">
                <a:solidFill>
                  <a:srgbClr val="FF0000"/>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b="1" u="heavy" dirty="0">
                <a:solidFill>
                  <a:srgbClr val="FF0000"/>
                </a:solidFill>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月末</a:t>
            </a:r>
            <a:r>
              <a:rPr kumimoji="1" lang="ja-JP" altLang="en-US"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まで</a:t>
            </a:r>
          </a:p>
        </p:txBody>
      </p:sp>
      <p:sp>
        <p:nvSpPr>
          <p:cNvPr id="45" name="テキスト ボックス 44">
            <a:extLst>
              <a:ext uri="{FF2B5EF4-FFF2-40B4-BE49-F238E27FC236}">
                <a16:creationId xmlns:a16="http://schemas.microsoft.com/office/drawing/2014/main" id="{57509D8B-8AD5-8FB6-7299-C5572561439B}"/>
              </a:ext>
            </a:extLst>
          </p:cNvPr>
          <p:cNvSpPr txBox="1"/>
          <p:nvPr/>
        </p:nvSpPr>
        <p:spPr>
          <a:xfrm>
            <a:off x="3497756" y="5867318"/>
            <a:ext cx="3077891" cy="400110"/>
          </a:xfrm>
          <a:prstGeom prst="rect">
            <a:avLst/>
          </a:prstGeom>
          <a:noFill/>
        </p:spPr>
        <p:txBody>
          <a:bodyPr wrap="square" rtlCol="0">
            <a:spAutoFit/>
          </a:bodyPr>
          <a:lstStyle/>
          <a:p>
            <a:pPr marL="171450" indent="-171450">
              <a:buFont typeface="Meiryo UI" panose="020B0604030504040204" pitchFamily="50" charset="-128"/>
              <a:buChar char="☞"/>
            </a:pPr>
            <a:r>
              <a:rPr kumimoji="1" lang="ja-JP" altLang="en-US"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想定アクション：事業承継・引継ぎ補助金の活用、</a:t>
            </a:r>
            <a:endParaRPr kumimoji="1" lang="en-US" altLang="ja-JP"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b="1"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中小</a:t>
            </a:r>
            <a:r>
              <a:rPr kumimoji="1" lang="en-US" altLang="ja-JP"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PMI</a:t>
            </a:r>
            <a:r>
              <a:rPr kumimoji="1" lang="ja-JP" altLang="en-US"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ガイドラインの活用等</a:t>
            </a:r>
          </a:p>
        </p:txBody>
      </p:sp>
      <p:sp>
        <p:nvSpPr>
          <p:cNvPr id="36" name="テキスト ボックス 35">
            <a:extLst>
              <a:ext uri="{FF2B5EF4-FFF2-40B4-BE49-F238E27FC236}">
                <a16:creationId xmlns:a16="http://schemas.microsoft.com/office/drawing/2014/main" id="{43480A3C-2E3A-0CC8-88FB-A37E4058B148}"/>
              </a:ext>
            </a:extLst>
          </p:cNvPr>
          <p:cNvSpPr txBox="1"/>
          <p:nvPr/>
        </p:nvSpPr>
        <p:spPr>
          <a:xfrm>
            <a:off x="344674" y="2440904"/>
            <a:ext cx="6197130" cy="246221"/>
          </a:xfrm>
          <a:prstGeom prst="rect">
            <a:avLst/>
          </a:prstGeom>
          <a:solidFill>
            <a:schemeClr val="bg1"/>
          </a:solidFill>
        </p:spPr>
        <p:txBody>
          <a:bodyPr wrap="square" rtlCol="0">
            <a:spAutoFit/>
          </a:bodyPr>
          <a:lstStyle/>
          <a:p>
            <a:pPr marL="171450" indent="-171450" algn="ctr">
              <a:buFont typeface="Meiryo UI" panose="020B0604030504040204" pitchFamily="50" charset="-128"/>
              <a:buChar char="☞"/>
            </a:pPr>
            <a:r>
              <a:rPr kumimoji="1" lang="ja-JP" altLang="en-US" sz="1000" b="1" u="heavy" dirty="0">
                <a:uFill>
                  <a:solidFill>
                    <a:srgbClr val="FF0000"/>
                  </a:solidFill>
                </a:uFill>
                <a:latin typeface="Meiryo UI" panose="020B0604030504040204" pitchFamily="50" charset="-128"/>
                <a:ea typeface="Meiryo UI" panose="020B0604030504040204" pitchFamily="50" charset="-128"/>
                <a:cs typeface="Meiryo UI" panose="020B0604030504040204" pitchFamily="50" charset="-128"/>
              </a:rPr>
              <a:t>想定アクション：商工会議所、商工会、事業承継・引継ぎ支援センターへの相談、ローカルベンチマークの活用等</a:t>
            </a:r>
          </a:p>
        </p:txBody>
      </p:sp>
      <p:sp>
        <p:nvSpPr>
          <p:cNvPr id="8" name="矢印: 下 7">
            <a:extLst>
              <a:ext uri="{FF2B5EF4-FFF2-40B4-BE49-F238E27FC236}">
                <a16:creationId xmlns:a16="http://schemas.microsoft.com/office/drawing/2014/main" id="{2AD181B2-3919-DCA9-2D46-693CAD35E2F2}"/>
              </a:ext>
            </a:extLst>
          </p:cNvPr>
          <p:cNvSpPr/>
          <p:nvPr/>
        </p:nvSpPr>
        <p:spPr bwMode="auto">
          <a:xfrm>
            <a:off x="3083868" y="2703057"/>
            <a:ext cx="718741" cy="151628"/>
          </a:xfrm>
          <a:prstGeom prst="downArrow">
            <a:avLst>
              <a:gd name="adj1" fmla="val 50000"/>
              <a:gd name="adj2" fmla="val 50000"/>
            </a:avLst>
          </a:prstGeom>
          <a:solidFill>
            <a:schemeClr val="accent6">
              <a:lumMod val="40000"/>
              <a:lumOff val="60000"/>
            </a:schemeClr>
          </a:solidFill>
          <a:ln w="9525">
            <a:noFill/>
            <a:miter lim="800000"/>
            <a:headEnd/>
            <a:tailEnd/>
          </a:ln>
          <a:effectLst/>
        </p:spPr>
        <p:txBody>
          <a:bodyPr wrap="none" rtlCol="0" anchor="ctr"/>
          <a:lstStyle/>
          <a:p>
            <a:pPr algn="l"/>
            <a:endParaRPr kumimoji="0" lang="ja-JP" altLang="en-US" sz="1800">
              <a:latin typeface="Meiryo UI" panose="020B0604030504040204" pitchFamily="50" charset="-128"/>
              <a:ea typeface="Meiryo UI" panose="020B0604030504040204" pitchFamily="50" charset="-128"/>
            </a:endParaRPr>
          </a:p>
        </p:txBody>
      </p:sp>
      <p:sp>
        <p:nvSpPr>
          <p:cNvPr id="21" name="正方形/長方形 20">
            <a:extLst>
              <a:ext uri="{FF2B5EF4-FFF2-40B4-BE49-F238E27FC236}">
                <a16:creationId xmlns:a16="http://schemas.microsoft.com/office/drawing/2014/main" id="{CE78B6FF-C359-8BEC-C0D5-A7ED4724AD24}"/>
              </a:ext>
            </a:extLst>
          </p:cNvPr>
          <p:cNvSpPr/>
          <p:nvPr/>
        </p:nvSpPr>
        <p:spPr bwMode="auto">
          <a:xfrm>
            <a:off x="2530549" y="7439809"/>
            <a:ext cx="553319" cy="134894"/>
          </a:xfrm>
          <a:prstGeom prst="rect">
            <a:avLst/>
          </a:prstGeom>
          <a:noFill/>
          <a:ln w="9525">
            <a:noFill/>
            <a:miter lim="800000"/>
            <a:headEnd/>
            <a:tailEnd/>
          </a:ln>
          <a:effectLst/>
        </p:spPr>
        <p:txBody>
          <a:bodyPr wrap="none" rtlCol="0" anchor="ctr"/>
          <a:lstStyle/>
          <a:p>
            <a:pPr algn="l"/>
            <a:r>
              <a:rPr kumimoji="0" lang="en-US" altLang="ja-JP" sz="1100" dirty="0">
                <a:latin typeface="Meiryo UI" panose="020B0604030504040204" pitchFamily="50" charset="-128"/>
                <a:ea typeface="Meiryo UI" panose="020B0604030504040204" pitchFamily="50" charset="-128"/>
              </a:rPr>
              <a:t>9.4%</a:t>
            </a:r>
            <a:endParaRPr kumimoji="0" lang="ja-JP" altLang="en-US" sz="1100" dirty="0">
              <a:latin typeface="Meiryo UI" panose="020B0604030504040204" pitchFamily="50" charset="-128"/>
              <a:ea typeface="Meiryo UI" panose="020B0604030504040204" pitchFamily="50" charset="-128"/>
            </a:endParaRPr>
          </a:p>
        </p:txBody>
      </p:sp>
      <p:sp>
        <p:nvSpPr>
          <p:cNvPr id="27" name="正方形/長方形 26">
            <a:extLst>
              <a:ext uri="{FF2B5EF4-FFF2-40B4-BE49-F238E27FC236}">
                <a16:creationId xmlns:a16="http://schemas.microsoft.com/office/drawing/2014/main" id="{C4090938-54DF-8DCE-080F-145FA0B02607}"/>
              </a:ext>
            </a:extLst>
          </p:cNvPr>
          <p:cNvSpPr/>
          <p:nvPr/>
        </p:nvSpPr>
        <p:spPr bwMode="auto">
          <a:xfrm>
            <a:off x="2652085" y="8098591"/>
            <a:ext cx="553319" cy="147897"/>
          </a:xfrm>
          <a:prstGeom prst="rect">
            <a:avLst/>
          </a:prstGeom>
          <a:noFill/>
          <a:ln w="9525">
            <a:noFill/>
            <a:miter lim="800000"/>
            <a:headEnd/>
            <a:tailEnd/>
          </a:ln>
          <a:effectLst/>
        </p:spPr>
        <p:txBody>
          <a:bodyPr wrap="none" rtlCol="0" anchor="ctr"/>
          <a:lstStyle/>
          <a:p>
            <a:pPr algn="l"/>
            <a:r>
              <a:rPr kumimoji="0" lang="en-US" altLang="ja-JP" sz="1100" dirty="0">
                <a:latin typeface="Meiryo UI" panose="020B0604030504040204" pitchFamily="50" charset="-128"/>
                <a:ea typeface="Meiryo UI" panose="020B0604030504040204" pitchFamily="50" charset="-128"/>
              </a:rPr>
              <a:t>11.3%</a:t>
            </a:r>
            <a:endParaRPr kumimoji="0" lang="ja-JP" altLang="en-US" sz="1100" dirty="0">
              <a:latin typeface="Meiryo UI" panose="020B0604030504040204" pitchFamily="50" charset="-128"/>
              <a:ea typeface="Meiryo UI" panose="020B0604030504040204" pitchFamily="50" charset="-128"/>
            </a:endParaRPr>
          </a:p>
        </p:txBody>
      </p:sp>
      <p:sp>
        <p:nvSpPr>
          <p:cNvPr id="29" name="正方形/長方形 28">
            <a:extLst>
              <a:ext uri="{FF2B5EF4-FFF2-40B4-BE49-F238E27FC236}">
                <a16:creationId xmlns:a16="http://schemas.microsoft.com/office/drawing/2014/main" id="{C71983C7-49EB-3004-A163-987D65E68F8D}"/>
              </a:ext>
            </a:extLst>
          </p:cNvPr>
          <p:cNvSpPr/>
          <p:nvPr/>
        </p:nvSpPr>
        <p:spPr bwMode="auto">
          <a:xfrm>
            <a:off x="2629932" y="8741140"/>
            <a:ext cx="553319" cy="134894"/>
          </a:xfrm>
          <a:prstGeom prst="rect">
            <a:avLst/>
          </a:prstGeom>
          <a:noFill/>
          <a:ln w="9525">
            <a:noFill/>
            <a:miter lim="800000"/>
            <a:headEnd/>
            <a:tailEnd/>
          </a:ln>
          <a:effectLst/>
        </p:spPr>
        <p:txBody>
          <a:bodyPr wrap="none" rtlCol="0" anchor="ctr"/>
          <a:lstStyle/>
          <a:p>
            <a:pPr algn="l"/>
            <a:r>
              <a:rPr kumimoji="0" lang="en-US" altLang="ja-JP" sz="1100" b="1" dirty="0">
                <a:latin typeface="Meiryo UI" panose="020B0604030504040204" pitchFamily="50" charset="-128"/>
                <a:ea typeface="Meiryo UI" panose="020B0604030504040204" pitchFamily="50" charset="-128"/>
              </a:rPr>
              <a:t>25.8%</a:t>
            </a:r>
            <a:endParaRPr kumimoji="0" lang="ja-JP" altLang="en-US" sz="1100" b="1" dirty="0">
              <a:latin typeface="Meiryo UI" panose="020B0604030504040204" pitchFamily="50" charset="-128"/>
              <a:ea typeface="Meiryo UI" panose="020B0604030504040204" pitchFamily="50" charset="-128"/>
            </a:endParaRPr>
          </a:p>
        </p:txBody>
      </p:sp>
      <p:sp>
        <p:nvSpPr>
          <p:cNvPr id="32" name="正方形/長方形 31">
            <a:extLst>
              <a:ext uri="{FF2B5EF4-FFF2-40B4-BE49-F238E27FC236}">
                <a16:creationId xmlns:a16="http://schemas.microsoft.com/office/drawing/2014/main" id="{9A30383B-72D6-74EA-0D3D-A82DF0B90E7C}"/>
              </a:ext>
            </a:extLst>
          </p:cNvPr>
          <p:cNvSpPr/>
          <p:nvPr/>
        </p:nvSpPr>
        <p:spPr bwMode="auto">
          <a:xfrm>
            <a:off x="1866059" y="9169122"/>
            <a:ext cx="553319" cy="134894"/>
          </a:xfrm>
          <a:prstGeom prst="rect">
            <a:avLst/>
          </a:prstGeom>
          <a:noFill/>
          <a:ln w="9525">
            <a:noFill/>
            <a:miter lim="800000"/>
            <a:headEnd/>
            <a:tailEnd/>
          </a:ln>
          <a:effectLst/>
        </p:spPr>
        <p:txBody>
          <a:bodyPr wrap="none" rtlCol="0" anchor="ctr"/>
          <a:lstStyle/>
          <a:p>
            <a:pPr algn="l"/>
            <a:r>
              <a:rPr kumimoji="0" lang="en-US" altLang="ja-JP" sz="1100" b="1" dirty="0">
                <a:latin typeface="Meiryo UI" panose="020B0604030504040204" pitchFamily="50" charset="-128"/>
                <a:ea typeface="Meiryo UI" panose="020B0604030504040204" pitchFamily="50" charset="-128"/>
              </a:rPr>
              <a:t>13.9%</a:t>
            </a:r>
            <a:endParaRPr kumimoji="0" lang="ja-JP" altLang="en-US" sz="1100" b="1" dirty="0">
              <a:latin typeface="Meiryo UI" panose="020B0604030504040204" pitchFamily="50" charset="-128"/>
              <a:ea typeface="Meiryo UI" panose="020B0604030504040204" pitchFamily="50" charset="-128"/>
            </a:endParaRPr>
          </a:p>
        </p:txBody>
      </p:sp>
      <p:sp>
        <p:nvSpPr>
          <p:cNvPr id="33" name="正方形/長方形 32">
            <a:extLst>
              <a:ext uri="{FF2B5EF4-FFF2-40B4-BE49-F238E27FC236}">
                <a16:creationId xmlns:a16="http://schemas.microsoft.com/office/drawing/2014/main" id="{A4971DEE-CD7A-C74B-4D3A-DAD2B8EB333A}"/>
              </a:ext>
            </a:extLst>
          </p:cNvPr>
          <p:cNvSpPr/>
          <p:nvPr/>
        </p:nvSpPr>
        <p:spPr bwMode="auto">
          <a:xfrm>
            <a:off x="1664730" y="8037645"/>
            <a:ext cx="553319" cy="134894"/>
          </a:xfrm>
          <a:prstGeom prst="rect">
            <a:avLst/>
          </a:prstGeom>
          <a:noFill/>
          <a:ln w="9525">
            <a:noFill/>
            <a:miter lim="800000"/>
            <a:headEnd/>
            <a:tailEnd/>
          </a:ln>
          <a:effectLst/>
        </p:spPr>
        <p:txBody>
          <a:bodyPr wrap="none" rtlCol="0" anchor="ctr"/>
          <a:lstStyle/>
          <a:p>
            <a:pPr algn="l"/>
            <a:r>
              <a:rPr kumimoji="0" lang="en-US" altLang="ja-JP" sz="1100" dirty="0">
                <a:latin typeface="Meiryo UI" panose="020B0604030504040204" pitchFamily="50" charset="-128"/>
                <a:ea typeface="Meiryo UI" panose="020B0604030504040204" pitchFamily="50" charset="-128"/>
              </a:rPr>
              <a:t>27.6%</a:t>
            </a:r>
            <a:endParaRPr kumimoji="0" lang="ja-JP" altLang="en-US" sz="1100" dirty="0">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2C506366-BD61-EE7C-8215-4C95BC29E697}"/>
              </a:ext>
            </a:extLst>
          </p:cNvPr>
          <p:cNvSpPr/>
          <p:nvPr/>
        </p:nvSpPr>
        <p:spPr bwMode="auto">
          <a:xfrm>
            <a:off x="1458069" y="8758715"/>
            <a:ext cx="553319" cy="134894"/>
          </a:xfrm>
          <a:prstGeom prst="rect">
            <a:avLst/>
          </a:prstGeom>
          <a:noFill/>
          <a:ln w="9525">
            <a:noFill/>
            <a:miter lim="800000"/>
            <a:headEnd/>
            <a:tailEnd/>
          </a:ln>
          <a:effectLst/>
        </p:spPr>
        <p:txBody>
          <a:bodyPr wrap="none" rtlCol="0" anchor="ctr"/>
          <a:lstStyle/>
          <a:p>
            <a:pPr algn="l"/>
            <a:r>
              <a:rPr kumimoji="0" lang="en-US" altLang="ja-JP" sz="1100" b="1" dirty="0">
                <a:latin typeface="Meiryo UI" panose="020B0604030504040204" pitchFamily="50" charset="-128"/>
                <a:ea typeface="Meiryo UI" panose="020B0604030504040204" pitchFamily="50" charset="-128"/>
              </a:rPr>
              <a:t>11.9%</a:t>
            </a:r>
            <a:endParaRPr kumimoji="0" lang="ja-JP" altLang="en-US" sz="1100" b="1" dirty="0">
              <a:latin typeface="Meiryo UI" panose="020B0604030504040204" pitchFamily="50" charset="-128"/>
              <a:ea typeface="Meiryo UI" panose="020B0604030504040204" pitchFamily="50" charset="-128"/>
            </a:endParaRPr>
          </a:p>
        </p:txBody>
      </p:sp>
      <p:sp>
        <p:nvSpPr>
          <p:cNvPr id="35" name="正方形/長方形 34">
            <a:extLst>
              <a:ext uri="{FF2B5EF4-FFF2-40B4-BE49-F238E27FC236}">
                <a16:creationId xmlns:a16="http://schemas.microsoft.com/office/drawing/2014/main" id="{92A7D95B-4BAC-E7A2-0F07-28E25F08739F}"/>
              </a:ext>
            </a:extLst>
          </p:cNvPr>
          <p:cNvSpPr/>
          <p:nvPr/>
        </p:nvSpPr>
        <p:spPr bwMode="auto">
          <a:xfrm>
            <a:off x="5591772" y="8578563"/>
            <a:ext cx="553319" cy="134894"/>
          </a:xfrm>
          <a:prstGeom prst="rect">
            <a:avLst/>
          </a:prstGeom>
          <a:noFill/>
          <a:ln w="9525">
            <a:noFill/>
            <a:miter lim="800000"/>
            <a:headEnd/>
            <a:tailEnd/>
          </a:ln>
          <a:effectLst/>
        </p:spPr>
        <p:txBody>
          <a:bodyPr wrap="none" rtlCol="0" anchor="ctr"/>
          <a:lstStyle/>
          <a:p>
            <a:pPr algn="l"/>
            <a:r>
              <a:rPr kumimoji="0" lang="en-US" altLang="ja-JP" sz="1100" b="1" dirty="0">
                <a:latin typeface="Meiryo UI" panose="020B0604030504040204" pitchFamily="50" charset="-128"/>
                <a:ea typeface="Meiryo UI" panose="020B0604030504040204" pitchFamily="50" charset="-128"/>
              </a:rPr>
              <a:t>51.6%</a:t>
            </a:r>
            <a:endParaRPr kumimoji="0" lang="ja-JP" altLang="en-US" sz="11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65610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グループ化 34">
            <a:extLst>
              <a:ext uri="{FF2B5EF4-FFF2-40B4-BE49-F238E27FC236}">
                <a16:creationId xmlns:a16="http://schemas.microsoft.com/office/drawing/2014/main" id="{CD1E9468-CC1C-31F5-6079-C84E02810663}"/>
              </a:ext>
            </a:extLst>
          </p:cNvPr>
          <p:cNvGrpSpPr/>
          <p:nvPr/>
        </p:nvGrpSpPr>
        <p:grpSpPr>
          <a:xfrm>
            <a:off x="197817" y="3072703"/>
            <a:ext cx="4660250" cy="1316824"/>
            <a:chOff x="350259" y="6837141"/>
            <a:chExt cx="5551912" cy="1316824"/>
          </a:xfrm>
        </p:grpSpPr>
        <p:sp>
          <p:nvSpPr>
            <p:cNvPr id="3" name="テキスト ボックス 2">
              <a:extLst>
                <a:ext uri="{FF2B5EF4-FFF2-40B4-BE49-F238E27FC236}">
                  <a16:creationId xmlns:a16="http://schemas.microsoft.com/office/drawing/2014/main" id="{F766E9E4-A9E2-7A36-D69F-0DD6BC36DA99}"/>
                </a:ext>
              </a:extLst>
            </p:cNvPr>
            <p:cNvSpPr txBox="1"/>
            <p:nvPr/>
          </p:nvSpPr>
          <p:spPr>
            <a:xfrm>
              <a:off x="350259" y="6837141"/>
              <a:ext cx="5551912" cy="369332"/>
            </a:xfrm>
            <a:prstGeom prst="rect">
              <a:avLst/>
            </a:prstGeom>
            <a:noFill/>
          </p:spPr>
          <p:txBody>
            <a:bodyPr wrap="none" rtlCol="0">
              <a:spAutoFit/>
            </a:bodyPr>
            <a:lstStyle/>
            <a:p>
              <a:r>
                <a:rPr kumimoji="1" lang="ja-JP" altLang="en-US" b="1" dirty="0">
                  <a:latin typeface="Meiryo UI" panose="020B0604030504040204" pitchFamily="50" charset="-128"/>
                  <a:ea typeface="Meiryo UI" panose="020B0604030504040204" pitchFamily="50" charset="-128"/>
                  <a:cs typeface="Meiryo UI" panose="020B0604030504040204" pitchFamily="50" charset="-128"/>
                </a:rPr>
                <a:t>事業承継に関する支援策はこちらをご覧ください</a:t>
              </a:r>
            </a:p>
          </p:txBody>
        </p:sp>
        <p:cxnSp>
          <p:nvCxnSpPr>
            <p:cNvPr id="25" name="直線コネクタ 24">
              <a:extLst>
                <a:ext uri="{FF2B5EF4-FFF2-40B4-BE49-F238E27FC236}">
                  <a16:creationId xmlns:a16="http://schemas.microsoft.com/office/drawing/2014/main" id="{971F59A6-7859-C366-AEF0-BA7F306F4495}"/>
                </a:ext>
              </a:extLst>
            </p:cNvPr>
            <p:cNvCxnSpPr>
              <a:cxnSpLocks/>
            </p:cNvCxnSpPr>
            <p:nvPr/>
          </p:nvCxnSpPr>
          <p:spPr>
            <a:xfrm>
              <a:off x="410320" y="6837141"/>
              <a:ext cx="0" cy="1316824"/>
            </a:xfrm>
            <a:prstGeom prst="line">
              <a:avLst/>
            </a:prstGeom>
          </p:spPr>
          <p:style>
            <a:lnRef idx="3">
              <a:schemeClr val="accent2"/>
            </a:lnRef>
            <a:fillRef idx="0">
              <a:schemeClr val="accent2"/>
            </a:fillRef>
            <a:effectRef idx="2">
              <a:schemeClr val="accent2"/>
            </a:effectRef>
            <a:fontRef idx="minor">
              <a:schemeClr val="tx1"/>
            </a:fontRef>
          </p:style>
        </p:cxnSp>
      </p:grpSp>
      <p:grpSp>
        <p:nvGrpSpPr>
          <p:cNvPr id="11" name="グループ化 10">
            <a:extLst>
              <a:ext uri="{FF2B5EF4-FFF2-40B4-BE49-F238E27FC236}">
                <a16:creationId xmlns:a16="http://schemas.microsoft.com/office/drawing/2014/main" id="{2CD9DF92-DEAA-1004-3FA9-1FD7CDCF12F0}"/>
              </a:ext>
            </a:extLst>
          </p:cNvPr>
          <p:cNvGrpSpPr/>
          <p:nvPr/>
        </p:nvGrpSpPr>
        <p:grpSpPr>
          <a:xfrm>
            <a:off x="123699" y="183833"/>
            <a:ext cx="6159933" cy="865896"/>
            <a:chOff x="331066" y="248880"/>
            <a:chExt cx="6159933" cy="865896"/>
          </a:xfrm>
        </p:grpSpPr>
        <p:sp>
          <p:nvSpPr>
            <p:cNvPr id="12" name="テキスト ボックス 11">
              <a:extLst>
                <a:ext uri="{FF2B5EF4-FFF2-40B4-BE49-F238E27FC236}">
                  <a16:creationId xmlns:a16="http://schemas.microsoft.com/office/drawing/2014/main" id="{A250CDF8-4741-A553-BF92-12EBA2F1CF78}"/>
                </a:ext>
              </a:extLst>
            </p:cNvPr>
            <p:cNvSpPr txBox="1"/>
            <p:nvPr/>
          </p:nvSpPr>
          <p:spPr>
            <a:xfrm>
              <a:off x="331066" y="248880"/>
              <a:ext cx="6159933" cy="805349"/>
            </a:xfrm>
            <a:prstGeom prst="rect">
              <a:avLst/>
            </a:prstGeom>
            <a:noFill/>
          </p:spPr>
          <p:txBody>
            <a:bodyPr wrap="square" rtlCol="0">
              <a:spAutoFit/>
            </a:bodyPr>
            <a:lstStyle/>
            <a:p>
              <a:pPr algn="just"/>
              <a:r>
                <a:rPr lang="ja-JP" altLang="en-US" b="1" dirty="0">
                  <a:latin typeface="Meiryo UI" panose="020B0604030504040204" pitchFamily="50" charset="-128"/>
                  <a:ea typeface="Meiryo UI" panose="020B0604030504040204" pitchFamily="50" charset="-128"/>
                  <a:cs typeface="Meiryo UI" panose="020B0604030504040204" pitchFamily="50" charset="-128"/>
                </a:rPr>
                <a:t>岐阜県</a:t>
              </a:r>
              <a:r>
                <a:rPr kumimoji="1" lang="ja-JP" altLang="en-US" b="1" dirty="0">
                  <a:latin typeface="Meiryo UI" panose="020B0604030504040204" pitchFamily="50" charset="-128"/>
                  <a:ea typeface="Meiryo UI" panose="020B0604030504040204" pitchFamily="50" charset="-128"/>
                  <a:cs typeface="Meiryo UI" panose="020B0604030504040204" pitchFamily="50" charset="-128"/>
                </a:rPr>
                <a:t>事業承継・引継ぎ支援センターにご相談ください</a:t>
              </a:r>
              <a:endParaRPr kumimoji="1"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2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岐阜県</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事業承継・引継ぎ支援センターは、中小企業の事業承継に関するあらゆるご相談に対応</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2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する公的相談窓口です</a:t>
              </a:r>
            </a:p>
          </p:txBody>
        </p:sp>
        <p:cxnSp>
          <p:nvCxnSpPr>
            <p:cNvPr id="13" name="直線コネクタ 12">
              <a:extLst>
                <a:ext uri="{FF2B5EF4-FFF2-40B4-BE49-F238E27FC236}">
                  <a16:creationId xmlns:a16="http://schemas.microsoft.com/office/drawing/2014/main" id="{8ABAF084-B2C7-9985-D12B-216CB23BD7A9}"/>
                </a:ext>
              </a:extLst>
            </p:cNvPr>
            <p:cNvCxnSpPr>
              <a:cxnSpLocks/>
            </p:cNvCxnSpPr>
            <p:nvPr/>
          </p:nvCxnSpPr>
          <p:spPr>
            <a:xfrm>
              <a:off x="405184" y="358776"/>
              <a:ext cx="0" cy="756000"/>
            </a:xfrm>
            <a:prstGeom prst="line">
              <a:avLst/>
            </a:prstGeom>
          </p:spPr>
          <p:style>
            <a:lnRef idx="3">
              <a:schemeClr val="accent2"/>
            </a:lnRef>
            <a:fillRef idx="0">
              <a:schemeClr val="accent2"/>
            </a:fillRef>
            <a:effectRef idx="2">
              <a:schemeClr val="accent2"/>
            </a:effectRef>
            <a:fontRef idx="minor">
              <a:schemeClr val="tx1"/>
            </a:fontRef>
          </p:style>
        </p:cxnSp>
      </p:grpSp>
      <p:sp>
        <p:nvSpPr>
          <p:cNvPr id="18" name="テキスト ボックス 17">
            <a:extLst>
              <a:ext uri="{FF2B5EF4-FFF2-40B4-BE49-F238E27FC236}">
                <a16:creationId xmlns:a16="http://schemas.microsoft.com/office/drawing/2014/main" id="{E8FE753E-3065-954A-6705-74D9EAFBDED9}"/>
              </a:ext>
            </a:extLst>
          </p:cNvPr>
          <p:cNvSpPr txBox="1"/>
          <p:nvPr/>
        </p:nvSpPr>
        <p:spPr>
          <a:xfrm>
            <a:off x="257634" y="1182533"/>
            <a:ext cx="2890980" cy="1123384"/>
          </a:xfrm>
          <a:prstGeom prst="rect">
            <a:avLst/>
          </a:prstGeom>
          <a:noFill/>
          <a:ln>
            <a:solidFill>
              <a:schemeClr val="tx1"/>
            </a:solidFill>
            <a:extLst>
              <a:ext uri="{C807C97D-BFC1-408E-A445-0C87EB9F89A2}">
                <ask:lineSketchStyleProps xmlns:ask="http://schemas.microsoft.com/office/drawing/2018/sketchyshapes" sd="1219033472">
                  <a:custGeom>
                    <a:avLst/>
                    <a:gdLst>
                      <a:gd name="connsiteX0" fmla="*/ 0 w 2890980"/>
                      <a:gd name="connsiteY0" fmla="*/ 0 h 1431161"/>
                      <a:gd name="connsiteX1" fmla="*/ 2890980 w 2890980"/>
                      <a:gd name="connsiteY1" fmla="*/ 0 h 1431161"/>
                      <a:gd name="connsiteX2" fmla="*/ 2890980 w 2890980"/>
                      <a:gd name="connsiteY2" fmla="*/ 1431161 h 1431161"/>
                      <a:gd name="connsiteX3" fmla="*/ 0 w 2890980"/>
                      <a:gd name="connsiteY3" fmla="*/ 1431161 h 1431161"/>
                      <a:gd name="connsiteX4" fmla="*/ 0 w 2890980"/>
                      <a:gd name="connsiteY4" fmla="*/ 0 h 14311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0980" h="1431161" extrusionOk="0">
                        <a:moveTo>
                          <a:pt x="0" y="0"/>
                        </a:moveTo>
                        <a:cubicBezTo>
                          <a:pt x="1230991" y="118645"/>
                          <a:pt x="2444423" y="116012"/>
                          <a:pt x="2890980" y="0"/>
                        </a:cubicBezTo>
                        <a:cubicBezTo>
                          <a:pt x="2771709" y="472790"/>
                          <a:pt x="2784030" y="925072"/>
                          <a:pt x="2890980" y="1431161"/>
                        </a:cubicBezTo>
                        <a:cubicBezTo>
                          <a:pt x="2168323" y="1565761"/>
                          <a:pt x="498524" y="1273965"/>
                          <a:pt x="0" y="1431161"/>
                        </a:cubicBezTo>
                        <a:cubicBezTo>
                          <a:pt x="-960" y="775802"/>
                          <a:pt x="86719" y="447001"/>
                          <a:pt x="0" y="0"/>
                        </a:cubicBezTo>
                        <a:close/>
                      </a:path>
                    </a:pathLst>
                  </a:custGeom>
                  <ask:type>
                    <ask:lineSketchNone/>
                  </ask:type>
                </ask:lineSketchStyleProps>
              </a:ext>
            </a:extLst>
          </a:ln>
        </p:spPr>
        <p:txBody>
          <a:bodyPr wrap="square" rtlCol="0">
            <a:spAutoFit/>
          </a:bodyPr>
          <a:lstStyle/>
          <a:p>
            <a:pPr marL="285750" indent="-285750" algn="just">
              <a:buFont typeface="Meiryo UI" panose="020B0604030504040204" pitchFamily="50" charset="-128"/>
              <a:buChar char="☞"/>
            </a:pPr>
            <a:r>
              <a:rPr kumimoji="1" lang="ja-JP" altLang="en-US" sz="12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事業承継計画の策定支援</a:t>
            </a:r>
            <a:endParaRPr kumimoji="1" lang="en-US" altLang="ja-JP" sz="12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266700" algn="just"/>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士業等専門家と連携し、課題を整理したうえで、事業承継計画の策定支援を行います</a:t>
            </a:r>
            <a:endParaRPr kumimoji="1"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gn="just"/>
            <a:endParaRPr kumimoji="1"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lgn="just">
              <a:buFont typeface="Meiryo UI" panose="020B0604030504040204" pitchFamily="50" charset="-128"/>
              <a:buChar char="☞"/>
            </a:pPr>
            <a:r>
              <a:rPr kumimoji="1" lang="ja-JP" altLang="en-US" sz="12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譲受候補企業のご紹介</a:t>
            </a:r>
            <a:endParaRPr kumimoji="1" lang="en-US" altLang="ja-JP" sz="12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266700" indent="1588" algn="just"/>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後継者不在の場合、譲受候補企業の紹介から成約に至るまで、第三者への事業引継ぎの支援を行います</a:t>
            </a:r>
          </a:p>
        </p:txBody>
      </p:sp>
      <p:sp>
        <p:nvSpPr>
          <p:cNvPr id="27" name="テキスト ボックス 26">
            <a:extLst>
              <a:ext uri="{FF2B5EF4-FFF2-40B4-BE49-F238E27FC236}">
                <a16:creationId xmlns:a16="http://schemas.microsoft.com/office/drawing/2014/main" id="{EE5D89A6-2144-6FF3-4898-55BD0C1CE9A4}"/>
              </a:ext>
            </a:extLst>
          </p:cNvPr>
          <p:cNvSpPr txBox="1"/>
          <p:nvPr/>
        </p:nvSpPr>
        <p:spPr>
          <a:xfrm>
            <a:off x="-156868" y="2650915"/>
            <a:ext cx="7362824" cy="246221"/>
          </a:xfrm>
          <a:prstGeom prst="rect">
            <a:avLst/>
          </a:prstGeom>
          <a:noFill/>
        </p:spPr>
        <p:txBody>
          <a:bodyPr wrap="square" rtlCol="0">
            <a:spAutoFit/>
          </a:bodyPr>
          <a:lstStyle/>
          <a:p>
            <a:pPr marL="171450" indent="-171450" algn="ctr">
              <a:buFont typeface="Wingdings" panose="05000000000000000000" pitchFamily="2" charset="2"/>
              <a:buChar char="u"/>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事業承継時に経営者保証が課題となっている場合、中小企業活性化協議会によるガバナンス体制整備支援をご紹介します</a:t>
            </a:r>
          </a:p>
        </p:txBody>
      </p:sp>
      <p:sp>
        <p:nvSpPr>
          <p:cNvPr id="32" name="楕円 31">
            <a:extLst>
              <a:ext uri="{FF2B5EF4-FFF2-40B4-BE49-F238E27FC236}">
                <a16:creationId xmlns:a16="http://schemas.microsoft.com/office/drawing/2014/main" id="{3EC84EA3-6B7D-2A0A-A4CC-F02DF389075A}"/>
              </a:ext>
            </a:extLst>
          </p:cNvPr>
          <p:cNvSpPr/>
          <p:nvPr/>
        </p:nvSpPr>
        <p:spPr bwMode="auto">
          <a:xfrm>
            <a:off x="4475144" y="1257198"/>
            <a:ext cx="1009461" cy="1009461"/>
          </a:xfrm>
          <a:prstGeom prst="ellipse">
            <a:avLst/>
          </a:prstGeom>
          <a:solidFill>
            <a:schemeClr val="accent3">
              <a:lumMod val="75000"/>
            </a:schemeClr>
          </a:solidFill>
          <a:ln>
            <a:noFill/>
            <a:headEnd/>
            <a:tailEnd/>
          </a:ln>
        </p:spPr>
        <p:style>
          <a:lnRef idx="2">
            <a:schemeClr val="accent6">
              <a:shade val="50000"/>
            </a:schemeClr>
          </a:lnRef>
          <a:fillRef idx="1">
            <a:schemeClr val="accent6"/>
          </a:fillRef>
          <a:effectRef idx="0">
            <a:schemeClr val="accent6"/>
          </a:effectRef>
          <a:fontRef idx="minor">
            <a:schemeClr val="lt1"/>
          </a:fontRef>
        </p:style>
        <p:txBody>
          <a:bodyPr wrap="none" rtlCol="0" anchor="ctr"/>
          <a:lstStyle/>
          <a:p>
            <a:pPr algn="ctr"/>
            <a:r>
              <a:rPr kumimoji="0" lang="ja-JP" altLang="en-US" sz="1200" b="1">
                <a:solidFill>
                  <a:schemeClr val="bg1"/>
                </a:solidFill>
                <a:latin typeface="Meiryo UI" panose="020B0604030504040204" pitchFamily="50" charset="-128"/>
                <a:ea typeface="Meiryo UI" panose="020B0604030504040204" pitchFamily="50" charset="-128"/>
              </a:rPr>
              <a:t>安心</a:t>
            </a:r>
            <a:endParaRPr kumimoji="0" lang="en-US" altLang="ja-JP" sz="1200" b="1">
              <a:solidFill>
                <a:schemeClr val="bg1"/>
              </a:solidFill>
              <a:latin typeface="Meiryo UI" panose="020B0604030504040204" pitchFamily="50" charset="-128"/>
              <a:ea typeface="Meiryo UI" panose="020B0604030504040204" pitchFamily="50" charset="-128"/>
            </a:endParaRPr>
          </a:p>
          <a:p>
            <a:pPr algn="ctr"/>
            <a:r>
              <a:rPr kumimoji="0" lang="ja-JP" altLang="en-US" sz="1050">
                <a:solidFill>
                  <a:schemeClr val="bg1"/>
                </a:solidFill>
                <a:latin typeface="Meiryo UI" panose="020B0604030504040204" pitchFamily="50" charset="-128"/>
                <a:ea typeface="Meiryo UI" panose="020B0604030504040204" pitchFamily="50" charset="-128"/>
              </a:rPr>
              <a:t>センターは</a:t>
            </a:r>
            <a:endParaRPr kumimoji="0" lang="en-US" altLang="ja-JP" sz="1050">
              <a:solidFill>
                <a:schemeClr val="bg1"/>
              </a:solidFill>
              <a:latin typeface="Meiryo UI" panose="020B0604030504040204" pitchFamily="50" charset="-128"/>
              <a:ea typeface="Meiryo UI" panose="020B0604030504040204" pitchFamily="50" charset="-128"/>
            </a:endParaRPr>
          </a:p>
          <a:p>
            <a:pPr algn="ctr"/>
            <a:r>
              <a:rPr kumimoji="0" lang="ja-JP" altLang="en-US" sz="1050">
                <a:solidFill>
                  <a:schemeClr val="bg1"/>
                </a:solidFill>
                <a:latin typeface="Meiryo UI" panose="020B0604030504040204" pitchFamily="50" charset="-128"/>
                <a:ea typeface="Meiryo UI" panose="020B0604030504040204" pitchFamily="50" charset="-128"/>
              </a:rPr>
              <a:t>国の委託事業</a:t>
            </a:r>
            <a:endParaRPr kumimoji="0" lang="ja-JP" altLang="en-US" sz="1200">
              <a:solidFill>
                <a:schemeClr val="bg1"/>
              </a:solidFill>
              <a:latin typeface="Meiryo UI" panose="020B0604030504040204" pitchFamily="50" charset="-128"/>
              <a:ea typeface="Meiryo UI" panose="020B0604030504040204" pitchFamily="50" charset="-128"/>
            </a:endParaRPr>
          </a:p>
        </p:txBody>
      </p:sp>
      <p:sp>
        <p:nvSpPr>
          <p:cNvPr id="33" name="楕円 32">
            <a:extLst>
              <a:ext uri="{FF2B5EF4-FFF2-40B4-BE49-F238E27FC236}">
                <a16:creationId xmlns:a16="http://schemas.microsoft.com/office/drawing/2014/main" id="{D2F9E3E6-9CCC-971D-5EAB-5ECAB7C05A0E}"/>
              </a:ext>
            </a:extLst>
          </p:cNvPr>
          <p:cNvSpPr/>
          <p:nvPr/>
        </p:nvSpPr>
        <p:spPr bwMode="auto">
          <a:xfrm>
            <a:off x="3284586" y="1229623"/>
            <a:ext cx="1009461" cy="1009461"/>
          </a:xfrm>
          <a:prstGeom prst="ellipse">
            <a:avLst/>
          </a:prstGeom>
          <a:solidFill>
            <a:schemeClr val="accent3">
              <a:lumMod val="75000"/>
            </a:schemeClr>
          </a:solidFill>
          <a:ln>
            <a:noFill/>
            <a:headEnd/>
            <a:tailEnd/>
          </a:ln>
        </p:spPr>
        <p:style>
          <a:lnRef idx="2">
            <a:schemeClr val="accent6">
              <a:shade val="50000"/>
            </a:schemeClr>
          </a:lnRef>
          <a:fillRef idx="1">
            <a:schemeClr val="accent6"/>
          </a:fillRef>
          <a:effectRef idx="0">
            <a:schemeClr val="accent6"/>
          </a:effectRef>
          <a:fontRef idx="minor">
            <a:schemeClr val="lt1"/>
          </a:fontRef>
        </p:style>
        <p:txBody>
          <a:bodyPr wrap="none" rtlCol="0" anchor="ctr"/>
          <a:lstStyle/>
          <a:p>
            <a:pPr algn="ctr"/>
            <a:r>
              <a:rPr kumimoji="0" lang="ja-JP" altLang="en-US" sz="1200" b="1">
                <a:solidFill>
                  <a:schemeClr val="bg1"/>
                </a:solidFill>
                <a:latin typeface="Meiryo UI" panose="020B0604030504040204" pitchFamily="50" charset="-128"/>
                <a:ea typeface="Meiryo UI" panose="020B0604030504040204" pitchFamily="50" charset="-128"/>
              </a:rPr>
              <a:t>秘密厳守</a:t>
            </a:r>
            <a:endParaRPr kumimoji="0" lang="en-US" altLang="ja-JP" sz="1200" b="1">
              <a:solidFill>
                <a:schemeClr val="bg1"/>
              </a:solidFill>
              <a:latin typeface="Meiryo UI" panose="020B0604030504040204" pitchFamily="50" charset="-128"/>
              <a:ea typeface="Meiryo UI" panose="020B0604030504040204" pitchFamily="50" charset="-128"/>
            </a:endParaRPr>
          </a:p>
          <a:p>
            <a:pPr algn="ctr"/>
            <a:r>
              <a:rPr kumimoji="0" lang="ja-JP" altLang="en-US" sz="1050">
                <a:solidFill>
                  <a:schemeClr val="bg1"/>
                </a:solidFill>
                <a:latin typeface="Meiryo UI" panose="020B0604030504040204" pitchFamily="50" charset="-128"/>
                <a:ea typeface="Meiryo UI" panose="020B0604030504040204" pitchFamily="50" charset="-128"/>
              </a:rPr>
              <a:t>秘密厳守で</a:t>
            </a:r>
            <a:endParaRPr kumimoji="0" lang="en-US" altLang="ja-JP" sz="1050">
              <a:solidFill>
                <a:schemeClr val="bg1"/>
              </a:solidFill>
              <a:latin typeface="Meiryo UI" panose="020B0604030504040204" pitchFamily="50" charset="-128"/>
              <a:ea typeface="Meiryo UI" panose="020B0604030504040204" pitchFamily="50" charset="-128"/>
            </a:endParaRPr>
          </a:p>
          <a:p>
            <a:pPr algn="ctr"/>
            <a:r>
              <a:rPr kumimoji="0" lang="ja-JP" altLang="en-US" sz="1050">
                <a:solidFill>
                  <a:schemeClr val="bg1"/>
                </a:solidFill>
                <a:latin typeface="Meiryo UI" panose="020B0604030504040204" pitchFamily="50" charset="-128"/>
                <a:ea typeface="Meiryo UI" panose="020B0604030504040204" pitchFamily="50" charset="-128"/>
              </a:rPr>
              <a:t>相談を承ります</a:t>
            </a:r>
            <a:endParaRPr kumimoji="0" lang="en-US" altLang="ja-JP" sz="1050">
              <a:solidFill>
                <a:schemeClr val="bg1"/>
              </a:solidFill>
              <a:latin typeface="Meiryo UI" panose="020B0604030504040204" pitchFamily="50" charset="-128"/>
              <a:ea typeface="Meiryo UI" panose="020B0604030504040204" pitchFamily="50" charset="-128"/>
            </a:endParaRPr>
          </a:p>
        </p:txBody>
      </p:sp>
      <p:pic>
        <p:nvPicPr>
          <p:cNvPr id="40" name="図 39">
            <a:extLst>
              <a:ext uri="{FF2B5EF4-FFF2-40B4-BE49-F238E27FC236}">
                <a16:creationId xmlns:a16="http://schemas.microsoft.com/office/drawing/2014/main" id="{E4AB8A88-F3C0-1581-6021-3204E16A6DB4}"/>
              </a:ext>
            </a:extLst>
          </p:cNvPr>
          <p:cNvPicPr>
            <a:picLocks noChangeAspect="1"/>
          </p:cNvPicPr>
          <p:nvPr/>
        </p:nvPicPr>
        <p:blipFill>
          <a:blip r:embed="rId3"/>
          <a:stretch>
            <a:fillRect/>
          </a:stretch>
        </p:blipFill>
        <p:spPr>
          <a:xfrm>
            <a:off x="981836" y="5948389"/>
            <a:ext cx="1800000" cy="1407858"/>
          </a:xfrm>
          <a:prstGeom prst="rect">
            <a:avLst/>
          </a:prstGeom>
        </p:spPr>
      </p:pic>
      <p:grpSp>
        <p:nvGrpSpPr>
          <p:cNvPr id="43" name="グループ化 42">
            <a:extLst>
              <a:ext uri="{FF2B5EF4-FFF2-40B4-BE49-F238E27FC236}">
                <a16:creationId xmlns:a16="http://schemas.microsoft.com/office/drawing/2014/main" id="{637FD20A-3430-7137-A4BF-7C0FEE08D8E1}"/>
              </a:ext>
            </a:extLst>
          </p:cNvPr>
          <p:cNvGrpSpPr/>
          <p:nvPr/>
        </p:nvGrpSpPr>
        <p:grpSpPr>
          <a:xfrm>
            <a:off x="248232" y="4977057"/>
            <a:ext cx="6542452" cy="1015663"/>
            <a:chOff x="3332674" y="-7268140"/>
            <a:chExt cx="5870795" cy="2712212"/>
          </a:xfrm>
        </p:grpSpPr>
        <p:sp>
          <p:nvSpPr>
            <p:cNvPr id="44" name="テキスト ボックス 43">
              <a:extLst>
                <a:ext uri="{FF2B5EF4-FFF2-40B4-BE49-F238E27FC236}">
                  <a16:creationId xmlns:a16="http://schemas.microsoft.com/office/drawing/2014/main" id="{819A5E50-4ECF-8E71-52D8-935D56D779A6}"/>
                </a:ext>
              </a:extLst>
            </p:cNvPr>
            <p:cNvSpPr txBox="1"/>
            <p:nvPr/>
          </p:nvSpPr>
          <p:spPr>
            <a:xfrm>
              <a:off x="3341802" y="-7268140"/>
              <a:ext cx="5861667" cy="2712212"/>
            </a:xfrm>
            <a:prstGeom prst="rect">
              <a:avLst/>
            </a:prstGeom>
            <a:noFill/>
          </p:spPr>
          <p:txBody>
            <a:bodyPr wrap="square" rtlCol="0" anchor="t">
              <a:spAutoFit/>
            </a:bodyPr>
            <a:lstStyle/>
            <a:p>
              <a:r>
                <a:rPr kumimoji="1" lang="ja-JP" altLang="en-US" b="1" dirty="0">
                  <a:latin typeface="Meiryo UI" panose="020B0604030504040204" pitchFamily="50" charset="-128"/>
                  <a:ea typeface="Meiryo UI" panose="020B0604030504040204" pitchFamily="50" charset="-128"/>
                  <a:cs typeface="Meiryo UI" panose="020B0604030504040204" pitchFamily="50" charset="-128"/>
                </a:rPr>
                <a:t>経営状況等の把握のためにロカベンをご活用ください</a:t>
              </a: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事業承継の検討を深めるにあたり、ローカルベンチマーク（通称ロカベン）を活用した財務状況の分析や</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非財務情報の分析による企業価値の見える化等、自社の経営状況・経営課題の把握が有効です。</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「ローカルベンチマーク・ガイドブック</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SDGs/DX</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対応版（企業編・支援機関編）」を参考に事業について理解を深めましょう。</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5" name="直線コネクタ 44">
              <a:extLst>
                <a:ext uri="{FF2B5EF4-FFF2-40B4-BE49-F238E27FC236}">
                  <a16:creationId xmlns:a16="http://schemas.microsoft.com/office/drawing/2014/main" id="{FD8C1631-5A39-D41A-6E24-180E0AD72069}"/>
                </a:ext>
              </a:extLst>
            </p:cNvPr>
            <p:cNvCxnSpPr>
              <a:cxnSpLocks/>
            </p:cNvCxnSpPr>
            <p:nvPr/>
          </p:nvCxnSpPr>
          <p:spPr>
            <a:xfrm flipH="1">
              <a:off x="3332674" y="-7139267"/>
              <a:ext cx="9128" cy="2464956"/>
            </a:xfrm>
            <a:prstGeom prst="line">
              <a:avLst/>
            </a:prstGeom>
          </p:spPr>
          <p:style>
            <a:lnRef idx="3">
              <a:schemeClr val="accent2"/>
            </a:lnRef>
            <a:fillRef idx="0">
              <a:schemeClr val="accent2"/>
            </a:fillRef>
            <a:effectRef idx="2">
              <a:schemeClr val="accent2"/>
            </a:effectRef>
            <a:fontRef idx="minor">
              <a:schemeClr val="tx1"/>
            </a:fontRef>
          </p:style>
        </p:cxnSp>
      </p:grpSp>
      <p:sp>
        <p:nvSpPr>
          <p:cNvPr id="47" name="テキスト ボックス 46">
            <a:extLst>
              <a:ext uri="{FF2B5EF4-FFF2-40B4-BE49-F238E27FC236}">
                <a16:creationId xmlns:a16="http://schemas.microsoft.com/office/drawing/2014/main" id="{E04CA799-0835-F9AB-C248-FD688391D92F}"/>
              </a:ext>
            </a:extLst>
          </p:cNvPr>
          <p:cNvSpPr txBox="1"/>
          <p:nvPr/>
        </p:nvSpPr>
        <p:spPr>
          <a:xfrm>
            <a:off x="3849666" y="6757377"/>
            <a:ext cx="2831075" cy="553998"/>
          </a:xfrm>
          <a:prstGeom prst="rect">
            <a:avLst/>
          </a:prstGeom>
          <a:noFill/>
        </p:spPr>
        <p:txBody>
          <a:bodyPr wrap="square" rtlCol="0">
            <a:spAutoFit/>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経済産業省</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HP</a:t>
            </a: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「ローカルベンチマーク</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（ロカベン）」</a:t>
            </a:r>
          </a:p>
        </p:txBody>
      </p:sp>
      <p:grpSp>
        <p:nvGrpSpPr>
          <p:cNvPr id="16" name="グループ化 15">
            <a:extLst>
              <a:ext uri="{FF2B5EF4-FFF2-40B4-BE49-F238E27FC236}">
                <a16:creationId xmlns:a16="http://schemas.microsoft.com/office/drawing/2014/main" id="{0C65AFDA-BC3C-B4A9-3467-872348B653B8}"/>
              </a:ext>
            </a:extLst>
          </p:cNvPr>
          <p:cNvGrpSpPr/>
          <p:nvPr/>
        </p:nvGrpSpPr>
        <p:grpSpPr>
          <a:xfrm>
            <a:off x="249687" y="7521789"/>
            <a:ext cx="6457995" cy="895566"/>
            <a:chOff x="3313677" y="-10314649"/>
            <a:chExt cx="2347402" cy="4491504"/>
          </a:xfrm>
        </p:grpSpPr>
        <p:sp>
          <p:nvSpPr>
            <p:cNvPr id="17" name="テキスト ボックス 16">
              <a:extLst>
                <a:ext uri="{FF2B5EF4-FFF2-40B4-BE49-F238E27FC236}">
                  <a16:creationId xmlns:a16="http://schemas.microsoft.com/office/drawing/2014/main" id="{F9FD3FA0-2441-DE33-A906-9981BD276BB6}"/>
                </a:ext>
              </a:extLst>
            </p:cNvPr>
            <p:cNvSpPr txBox="1"/>
            <p:nvPr/>
          </p:nvSpPr>
          <p:spPr>
            <a:xfrm>
              <a:off x="3313677" y="-10314649"/>
              <a:ext cx="2347402" cy="4491504"/>
            </a:xfrm>
            <a:prstGeom prst="rect">
              <a:avLst/>
            </a:prstGeom>
            <a:noFill/>
          </p:spPr>
          <p:txBody>
            <a:bodyPr wrap="square" rtlCol="0">
              <a:spAutoFit/>
            </a:bodyPr>
            <a:lstStyle/>
            <a:p>
              <a:r>
                <a:rPr kumimoji="1" lang="ja-JP" altLang="en-US" b="1" dirty="0">
                  <a:latin typeface="Meiryo UI" panose="020B0604030504040204" pitchFamily="50" charset="-128"/>
                  <a:ea typeface="Meiryo UI" panose="020B0604030504040204" pitchFamily="50" charset="-128"/>
                  <a:cs typeface="Meiryo UI" panose="020B0604030504040204" pitchFamily="50" charset="-128"/>
                </a:rPr>
                <a:t>自社の将来を構想する場面で経営デザインシートをご活用ください</a:t>
              </a:r>
              <a:endParaRPr kumimoji="1" lang="en-US" altLang="ja-JP"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後継者・譲受側が現経営者・譲渡側の協力を得て、事業承継・引継ぎ後の自社の将来を構想する場面等で活用できます。</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74638" indent="-274638">
                <a:lnSpc>
                  <a:spcPct val="150000"/>
                </a:lnSpc>
              </a:pP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9" name="直線コネクタ 18">
              <a:extLst>
                <a:ext uri="{FF2B5EF4-FFF2-40B4-BE49-F238E27FC236}">
                  <a16:creationId xmlns:a16="http://schemas.microsoft.com/office/drawing/2014/main" id="{7729C057-6F00-2DA1-2299-6FDE6526FC03}"/>
                </a:ext>
              </a:extLst>
            </p:cNvPr>
            <p:cNvCxnSpPr>
              <a:cxnSpLocks/>
            </p:cNvCxnSpPr>
            <p:nvPr/>
          </p:nvCxnSpPr>
          <p:spPr>
            <a:xfrm>
              <a:off x="3313677" y="-9958164"/>
              <a:ext cx="2889" cy="3050065"/>
            </a:xfrm>
            <a:prstGeom prst="line">
              <a:avLst/>
            </a:prstGeom>
          </p:spPr>
          <p:style>
            <a:lnRef idx="3">
              <a:schemeClr val="accent2"/>
            </a:lnRef>
            <a:fillRef idx="0">
              <a:schemeClr val="accent2"/>
            </a:fillRef>
            <a:effectRef idx="2">
              <a:schemeClr val="accent2"/>
            </a:effectRef>
            <a:fontRef idx="minor">
              <a:schemeClr val="tx1"/>
            </a:fontRef>
          </p:style>
        </p:cxnSp>
      </p:grpSp>
      <p:pic>
        <p:nvPicPr>
          <p:cNvPr id="28" name="Picture 2">
            <a:extLst>
              <a:ext uri="{FF2B5EF4-FFF2-40B4-BE49-F238E27FC236}">
                <a16:creationId xmlns:a16="http://schemas.microsoft.com/office/drawing/2014/main" id="{ED77C969-567D-438E-016C-A91658AEF8A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56123" y="8414409"/>
            <a:ext cx="811035" cy="811035"/>
          </a:xfrm>
          <a:prstGeom prst="rect">
            <a:avLst/>
          </a:prstGeom>
          <a:noFill/>
          <a:extLst>
            <a:ext uri="{909E8E84-426E-40DD-AFC4-6F175D3DCCD1}">
              <a14:hiddenFill xmlns:a14="http://schemas.microsoft.com/office/drawing/2010/main">
                <a:solidFill>
                  <a:srgbClr val="FFFFFF"/>
                </a:solidFill>
              </a14:hiddenFill>
            </a:ext>
          </a:extLst>
        </p:spPr>
      </p:pic>
      <p:sp>
        <p:nvSpPr>
          <p:cNvPr id="29" name="テキスト ボックス 28">
            <a:extLst>
              <a:ext uri="{FF2B5EF4-FFF2-40B4-BE49-F238E27FC236}">
                <a16:creationId xmlns:a16="http://schemas.microsoft.com/office/drawing/2014/main" id="{D4695E0C-F591-0F97-EE25-A818BC9B0CF1}"/>
              </a:ext>
            </a:extLst>
          </p:cNvPr>
          <p:cNvSpPr txBox="1"/>
          <p:nvPr/>
        </p:nvSpPr>
        <p:spPr>
          <a:xfrm>
            <a:off x="3877985" y="9225444"/>
            <a:ext cx="2831075" cy="400110"/>
          </a:xfrm>
          <a:prstGeom prst="rect">
            <a:avLst/>
          </a:prstGeom>
          <a:noFill/>
        </p:spPr>
        <p:txBody>
          <a:bodyPr wrap="square" rtlCol="0">
            <a:spAutoFit/>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内閣府</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HP</a:t>
            </a: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「経営デザインシート」</a:t>
            </a:r>
          </a:p>
        </p:txBody>
      </p:sp>
      <p:sp>
        <p:nvSpPr>
          <p:cNvPr id="36" name="テキスト ボックス 35">
            <a:extLst>
              <a:ext uri="{FF2B5EF4-FFF2-40B4-BE49-F238E27FC236}">
                <a16:creationId xmlns:a16="http://schemas.microsoft.com/office/drawing/2014/main" id="{72BA44DE-9BC2-3AAF-57E5-57D5331C30A1}"/>
              </a:ext>
            </a:extLst>
          </p:cNvPr>
          <p:cNvSpPr txBox="1"/>
          <p:nvPr/>
        </p:nvSpPr>
        <p:spPr>
          <a:xfrm>
            <a:off x="5582159" y="2152244"/>
            <a:ext cx="1192954" cy="400110"/>
          </a:xfrm>
          <a:prstGeom prst="rect">
            <a:avLst/>
          </a:prstGeom>
          <a:noFill/>
        </p:spPr>
        <p:txBody>
          <a:bodyPr wrap="none" rtlCol="0">
            <a:spAutoFit/>
          </a:bodyPr>
          <a:lstStyle/>
          <a:p>
            <a:pPr algn="ctr"/>
            <a:r>
              <a:rPr lang="ja-JP" altLang="en-US" sz="1000" dirty="0">
                <a:latin typeface="Meiryo UI" panose="020B0604030504040204" pitchFamily="50" charset="-128"/>
                <a:ea typeface="Meiryo UI" panose="020B0604030504040204" pitchFamily="50" charset="-128"/>
                <a:cs typeface="Meiryo UI" panose="020B0604030504040204" pitchFamily="50" charset="-128"/>
              </a:rPr>
              <a:t>岐阜県</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事業承継・</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引継ぎ支援センター</a:t>
            </a:r>
          </a:p>
        </p:txBody>
      </p:sp>
      <p:pic>
        <p:nvPicPr>
          <p:cNvPr id="5" name="Picture 2">
            <a:extLst>
              <a:ext uri="{FF2B5EF4-FFF2-40B4-BE49-F238E27FC236}">
                <a16:creationId xmlns:a16="http://schemas.microsoft.com/office/drawing/2014/main" id="{4EA50687-8E36-04E2-0F42-240083797840}"/>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56123" y="3510309"/>
            <a:ext cx="810000" cy="810000"/>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a:extLst>
              <a:ext uri="{FF2B5EF4-FFF2-40B4-BE49-F238E27FC236}">
                <a16:creationId xmlns:a16="http://schemas.microsoft.com/office/drawing/2014/main" id="{F79FA111-C687-B602-4F0A-CED4F401A1B5}"/>
              </a:ext>
            </a:extLst>
          </p:cNvPr>
          <p:cNvSpPr txBox="1"/>
          <p:nvPr/>
        </p:nvSpPr>
        <p:spPr>
          <a:xfrm>
            <a:off x="424674" y="3476047"/>
            <a:ext cx="3485249" cy="954107"/>
          </a:xfrm>
          <a:prstGeom prst="rect">
            <a:avLst/>
          </a:prstGeom>
          <a:noFill/>
        </p:spPr>
        <p:txBody>
          <a:bodyPr wrap="none" rtlCol="0">
            <a:spAutoFit/>
          </a:bodyPr>
          <a:lstStyle/>
          <a:p>
            <a:pPr marL="285750" indent="-285750">
              <a:buFont typeface="Wingdings" panose="05000000000000000000" pitchFamily="2" charset="2"/>
              <a:buChar char="l"/>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事業承継・引継ぎ補助金</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l"/>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事業承継税制（法人版・個人版）</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l"/>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中小企業事業再編投資損失準備金</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l"/>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中小</a:t>
            </a: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M&amp;A</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ガイドライン　　　　　　　　　　等</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a:extLst>
              <a:ext uri="{FF2B5EF4-FFF2-40B4-BE49-F238E27FC236}">
                <a16:creationId xmlns:a16="http://schemas.microsoft.com/office/drawing/2014/main" id="{1CAE1B23-2561-FF64-F314-F8B014FD37CD}"/>
              </a:ext>
            </a:extLst>
          </p:cNvPr>
          <p:cNvSpPr txBox="1"/>
          <p:nvPr/>
        </p:nvSpPr>
        <p:spPr>
          <a:xfrm>
            <a:off x="4415716" y="4389527"/>
            <a:ext cx="1755609" cy="400110"/>
          </a:xfrm>
          <a:prstGeom prst="rect">
            <a:avLst/>
          </a:prstGeom>
          <a:noFill/>
        </p:spPr>
        <p:txBody>
          <a:bodyPr wrap="none" rtlCol="0">
            <a:spAutoFit/>
          </a:bodyPr>
          <a:lstStyle/>
          <a:p>
            <a:pPr algn="ct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事業承継に関する主な支援策</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dirty="0">
                <a:latin typeface="Meiryo UI" panose="020B0604030504040204" pitchFamily="50" charset="-128"/>
                <a:ea typeface="Meiryo UI" panose="020B0604030504040204" pitchFamily="50" charset="-128"/>
                <a:cs typeface="Meiryo UI" panose="020B0604030504040204" pitchFamily="50" charset="-128"/>
              </a:rPr>
              <a:t>（一覧）</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8" name="Picture 2">
            <a:extLst>
              <a:ext uri="{FF2B5EF4-FFF2-40B4-BE49-F238E27FC236}">
                <a16:creationId xmlns:a16="http://schemas.microsoft.com/office/drawing/2014/main" id="{2CA8047D-5E28-7311-4EBF-9CF60C3093C1}"/>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856123" y="5864891"/>
            <a:ext cx="810000" cy="810000"/>
          </a:xfrm>
          <a:prstGeom prst="rect">
            <a:avLst/>
          </a:prstGeom>
          <a:noFill/>
          <a:extLst>
            <a:ext uri="{909E8E84-426E-40DD-AFC4-6F175D3DCCD1}">
              <a14:hiddenFill xmlns:a14="http://schemas.microsoft.com/office/drawing/2010/main">
                <a:solidFill>
                  <a:srgbClr val="FFFFFF"/>
                </a:solidFill>
              </a14:hiddenFill>
            </a:ext>
          </a:extLst>
        </p:spPr>
      </p:pic>
      <p:sp>
        <p:nvSpPr>
          <p:cNvPr id="22" name="テキスト ボックス 21">
            <a:extLst>
              <a:ext uri="{FF2B5EF4-FFF2-40B4-BE49-F238E27FC236}">
                <a16:creationId xmlns:a16="http://schemas.microsoft.com/office/drawing/2014/main" id="{EFD54CCA-4A5D-393D-8289-C70620E210F8}"/>
              </a:ext>
            </a:extLst>
          </p:cNvPr>
          <p:cNvSpPr txBox="1"/>
          <p:nvPr/>
        </p:nvSpPr>
        <p:spPr>
          <a:xfrm>
            <a:off x="1533021" y="9550255"/>
            <a:ext cx="697627" cy="246221"/>
          </a:xfrm>
          <a:prstGeom prst="rect">
            <a:avLst/>
          </a:prstGeom>
          <a:noFill/>
        </p:spPr>
        <p:txBody>
          <a:bodyPr wrap="none" rtlCol="0">
            <a:spAutoFit/>
          </a:bodyPr>
          <a:lstStyle/>
          <a:p>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簡易版</a:t>
            </a:r>
          </a:p>
        </p:txBody>
      </p:sp>
      <p:pic>
        <p:nvPicPr>
          <p:cNvPr id="20" name="図 19">
            <a:extLst>
              <a:ext uri="{FF2B5EF4-FFF2-40B4-BE49-F238E27FC236}">
                <a16:creationId xmlns:a16="http://schemas.microsoft.com/office/drawing/2014/main" id="{5F935371-EC15-0482-1E08-BFD069AED6CC}"/>
              </a:ext>
            </a:extLst>
          </p:cNvPr>
          <p:cNvPicPr>
            <a:picLocks noChangeAspect="1"/>
          </p:cNvPicPr>
          <p:nvPr/>
        </p:nvPicPr>
        <p:blipFill>
          <a:blip r:embed="rId7"/>
          <a:stretch>
            <a:fillRect/>
          </a:stretch>
        </p:blipFill>
        <p:spPr>
          <a:xfrm>
            <a:off x="981834" y="8210551"/>
            <a:ext cx="1800000" cy="1349529"/>
          </a:xfrm>
          <a:prstGeom prst="rect">
            <a:avLst/>
          </a:prstGeom>
        </p:spPr>
      </p:pic>
      <p:pic>
        <p:nvPicPr>
          <p:cNvPr id="1028" name="Picture 4">
            <a:extLst>
              <a:ext uri="{FF2B5EF4-FFF2-40B4-BE49-F238E27FC236}">
                <a16:creationId xmlns:a16="http://schemas.microsoft.com/office/drawing/2014/main" id="{B7195900-93A0-7C50-C065-A0C4862C3A04}"/>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753776" y="1276172"/>
            <a:ext cx="849719" cy="849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3866211"/>
      </p:ext>
    </p:extLst>
  </p:cSld>
  <p:clrMapOvr>
    <a:masterClrMapping/>
  </p:clrMapOvr>
</p:sld>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プレゼンテーション1" id="{B7D664C5-CCAF-421C-963D-506CF0AB2DB4}" vid="{F6C70EF9-1A84-446C-8597-70017663E58C}"/>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AAD216DA352B741994C129B4A27BD06" ma:contentTypeVersion="11" ma:contentTypeDescription="新しいドキュメントを作成します。" ma:contentTypeScope="" ma:versionID="fb081c8277c6c7c46630cb5d4a734c7d">
  <xsd:schema xmlns:xsd="http://www.w3.org/2001/XMLSchema" xmlns:xs="http://www.w3.org/2001/XMLSchema" xmlns:p="http://schemas.microsoft.com/office/2006/metadata/properties" xmlns:ns2="9c17c72f-aacd-4dc2-8c50-8336ab1e9e7e" xmlns:ns3="f99b391e-cf9b-4058-b242-d902c48d45da" targetNamespace="http://schemas.microsoft.com/office/2006/metadata/properties" ma:root="true" ma:fieldsID="a3d24691e0837fd64b28142604cf9685" ns2:_="" ns3:_="">
    <xsd:import namespace="9c17c72f-aacd-4dc2-8c50-8336ab1e9e7e"/>
    <xsd:import namespace="f99b391e-cf9b-4058-b242-d902c48d45d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17c72f-aacd-4dc2-8c50-8336ab1e9e7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f804ebf9-b652-43cc-9369-06696671cd4d"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99b391e-cf9b-4058-b242-d902c48d45da"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TaxCatchAll" ma:index="14" nillable="true" ma:displayName="Taxonomy Catch All Column" ma:hidden="true" ma:list="{e1606035-34c2-400a-8c1d-641282b15968}" ma:internalName="TaxCatchAll" ma:showField="CatchAllData" ma:web="f99b391e-cf9b-4058-b242-d902c48d45d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133FA78-1BA5-4850-9A97-31FE3ED71C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c17c72f-aacd-4dc2-8c50-8336ab1e9e7e"/>
    <ds:schemaRef ds:uri="f99b391e-cf9b-4058-b242-d902c48d45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0801484-9BA9-43E7-9DCD-85EEA5985AE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1424</Words>
  <Application>Microsoft Office PowerPoint</Application>
  <PresentationFormat>A4 210 x 297 mm</PresentationFormat>
  <Paragraphs>177</Paragraphs>
  <Slides>4</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Meiryo UI</vt:lpstr>
      <vt:lpstr>ＭＳ Ｐゴシック</vt:lpstr>
      <vt:lpstr>ＭＳ ゴシック</vt:lpstr>
      <vt:lpstr>メイリオ</vt:lpstr>
      <vt:lpstr>游ゴシック</vt:lpstr>
      <vt:lpstr>Arial</vt:lpstr>
      <vt:lpstr>Calibri</vt:lpstr>
      <vt:lpstr>Wingdings</vt:lpstr>
      <vt:lpstr>【機○・記載例なし】</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2023-12-21T07:14:12Z</dcterms:created>
  <dcterms:modified xsi:type="dcterms:W3CDTF">2024-06-03T04:31:48Z</dcterms:modified>
</cp:coreProperties>
</file>